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56" r:id="rId5"/>
    <p:sldId id="257" r:id="rId6"/>
    <p:sldId id="258" r:id="rId7"/>
    <p:sldId id="260" r:id="rId8"/>
    <p:sldId id="259" r:id="rId9"/>
  </p:sldIdLst>
  <p:sldSz cx="15119350" cy="213836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196C9"/>
    <a:srgbClr val="59C2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D63CAF-B491-EFB7-39BC-204A951231F3}" v="426" dt="2025-12-19T17:52:28.200"/>
    <p1510:client id="{3138C22F-7AE3-6B9C-8C38-62491EA695D9}" v="2" dt="2025-12-20T17:39:08.061"/>
    <p1510:client id="{49B64486-C615-6020-F0C4-111521AC4A23}" v="49" dt="2025-12-20T10:34:46.412"/>
    <p1510:client id="{697E2B59-28C5-9345-8C1E-F3B10C8FDC74}" v="8" dt="2025-12-20T16:29:29.651"/>
    <p1510:client id="{6E0B26EC-B862-7D79-7506-294FF3025D86}" v="330" dt="2025-12-20T15:53:45.283"/>
    <p1510:client id="{9504824A-A512-8AA1-7FE5-EF5180412536}" v="203" dt="2025-12-19T19:41:47.947"/>
    <p1510:client id="{B5791674-C867-127B-3227-2E5530785E54}" v="407" dt="2025-12-20T16:52:05.214"/>
    <p1510:client id="{BCBEE334-2601-BB7B-F1FF-750ED13E0D10}" v="309" dt="2025-12-20T11:37:18.527"/>
    <p1510:client id="{D5980EA5-636B-D199-78EA-1A3416D0E469}" v="100" dt="2025-12-20T10:25:27.149"/>
    <p1510:client id="{F202ADF1-25E4-463E-A153-98829A63B9C8}" v="96" dt="2025-12-20T17:53:47.786"/>
    <p1510:client id="{FA2E510B-B8BA-165B-D709-3119EE7C2563}" v="25" dt="2025-12-20T12:16:32.6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360" y="-20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microsoft.com/office/2015/10/relationships/revisionInfo" Target="revisionInfo.xml"/></Relationships>
</file>

<file path=ppt/media/image1.png>
</file>

<file path=ppt/media/image10.png>
</file>

<file path=ppt/media/image11.sv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3499590"/>
            <a:ext cx="12851448" cy="7444669"/>
          </a:xfrm>
        </p:spPr>
        <p:txBody>
          <a:bodyPr anchor="b"/>
          <a:lstStyle>
            <a:lvl1pPr algn="ctr">
              <a:defRPr sz="9921"/>
            </a:lvl1pPr>
          </a:lstStyle>
          <a:p>
            <a:r>
              <a:rPr lang="es-ES"/>
              <a:t>Haga clic para modificar el estilo de título del patrón</a:t>
            </a:r>
            <a:endParaRPr lang="en-US"/>
          </a:p>
        </p:txBody>
      </p:sp>
      <p:sp>
        <p:nvSpPr>
          <p:cNvPr id="3" name="Subtitle 2"/>
          <p:cNvSpPr>
            <a:spLocks noGrp="1"/>
          </p:cNvSpPr>
          <p:nvPr>
            <p:ph type="subTitle" idx="1"/>
          </p:nvPr>
        </p:nvSpPr>
        <p:spPr>
          <a:xfrm>
            <a:off x="1889919" y="11231355"/>
            <a:ext cx="11339513" cy="5162758"/>
          </a:xfrm>
        </p:spPr>
        <p:txBody>
          <a:bodyPr/>
          <a:lstStyle>
            <a:lvl1pPr marL="0" indent="0" algn="ctr">
              <a:buNone/>
              <a:defRPr sz="3968"/>
            </a:lvl1pPr>
            <a:lvl2pPr marL="755980" indent="0" algn="ctr">
              <a:buNone/>
              <a:defRPr sz="3307"/>
            </a:lvl2pPr>
            <a:lvl3pPr marL="1511960" indent="0" algn="ctr">
              <a:buNone/>
              <a:defRPr sz="2976"/>
            </a:lvl3pPr>
            <a:lvl4pPr marL="2267941" indent="0" algn="ctr">
              <a:buNone/>
              <a:defRPr sz="2646"/>
            </a:lvl4pPr>
            <a:lvl5pPr marL="3023921" indent="0" algn="ctr">
              <a:buNone/>
              <a:defRPr sz="2646"/>
            </a:lvl5pPr>
            <a:lvl6pPr marL="3779901" indent="0" algn="ctr">
              <a:buNone/>
              <a:defRPr sz="2646"/>
            </a:lvl6pPr>
            <a:lvl7pPr marL="4535881" indent="0" algn="ctr">
              <a:buNone/>
              <a:defRPr sz="2646"/>
            </a:lvl7pPr>
            <a:lvl8pPr marL="5291861" indent="0" algn="ctr">
              <a:buNone/>
              <a:defRPr sz="2646"/>
            </a:lvl8pPr>
            <a:lvl9pPr marL="6047842" indent="0" algn="ctr">
              <a:buNone/>
              <a:defRPr sz="2646"/>
            </a:lvl9pPr>
          </a:lstStyle>
          <a:p>
            <a:r>
              <a:rPr lang="es-ES"/>
              <a:t>Haga clic para modificar el estilo de subtítulo del patrón</a:t>
            </a:r>
            <a:endParaRPr lang="en-US"/>
          </a:p>
        </p:txBody>
      </p:sp>
      <p:sp>
        <p:nvSpPr>
          <p:cNvPr id="4" name="Date Placeholder 3"/>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149784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23361294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1138480"/>
            <a:ext cx="3260110" cy="18121634"/>
          </a:xfrm>
        </p:spPr>
        <p:txBody>
          <a:bodyPr vert="eaVert"/>
          <a:lstStyle/>
          <a:p>
            <a:r>
              <a:rPr lang="es-ES"/>
              <a:t>Haga clic para modificar el estilo de título del patrón</a:t>
            </a:r>
            <a:endParaRPr lang="en-US"/>
          </a:p>
        </p:txBody>
      </p:sp>
      <p:sp>
        <p:nvSpPr>
          <p:cNvPr id="3" name="Vertical Text Placeholder 2"/>
          <p:cNvSpPr>
            <a:spLocks noGrp="1"/>
          </p:cNvSpPr>
          <p:nvPr>
            <p:ph type="body" orient="vert" idx="1"/>
          </p:nvPr>
        </p:nvSpPr>
        <p:spPr>
          <a:xfrm>
            <a:off x="1039456" y="1138480"/>
            <a:ext cx="9591338" cy="18121634"/>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2307249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28914890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031582" y="5331063"/>
            <a:ext cx="13040439" cy="8894992"/>
          </a:xfrm>
        </p:spPr>
        <p:txBody>
          <a:bodyPr anchor="b"/>
          <a:lstStyle>
            <a:lvl1pPr>
              <a:defRPr sz="9921"/>
            </a:lvl1pPr>
          </a:lstStyle>
          <a:p>
            <a:r>
              <a:rPr lang="es-ES"/>
              <a:t>Haga clic para modificar el estilo de título del patrón</a:t>
            </a:r>
            <a:endParaRPr lang="en-US"/>
          </a:p>
        </p:txBody>
      </p:sp>
      <p:sp>
        <p:nvSpPr>
          <p:cNvPr id="3" name="Text Placeholder 2"/>
          <p:cNvSpPr>
            <a:spLocks noGrp="1"/>
          </p:cNvSpPr>
          <p:nvPr>
            <p:ph type="body" idx="1"/>
          </p:nvPr>
        </p:nvSpPr>
        <p:spPr>
          <a:xfrm>
            <a:off x="1031582" y="14310205"/>
            <a:ext cx="13040439" cy="4677666"/>
          </a:xfrm>
        </p:spPr>
        <p:txBody>
          <a:bodyPr/>
          <a:lstStyle>
            <a:lvl1pPr marL="0" indent="0">
              <a:buNone/>
              <a:defRPr sz="3968">
                <a:solidFill>
                  <a:schemeClr val="tx1">
                    <a:tint val="82000"/>
                  </a:schemeClr>
                </a:solidFill>
              </a:defRPr>
            </a:lvl1pPr>
            <a:lvl2pPr marL="755980" indent="0">
              <a:buNone/>
              <a:defRPr sz="3307">
                <a:solidFill>
                  <a:schemeClr val="tx1">
                    <a:tint val="82000"/>
                  </a:schemeClr>
                </a:solidFill>
              </a:defRPr>
            </a:lvl2pPr>
            <a:lvl3pPr marL="1511960" indent="0">
              <a:buNone/>
              <a:defRPr sz="2976">
                <a:solidFill>
                  <a:schemeClr val="tx1">
                    <a:tint val="82000"/>
                  </a:schemeClr>
                </a:solidFill>
              </a:defRPr>
            </a:lvl3pPr>
            <a:lvl4pPr marL="2267941" indent="0">
              <a:buNone/>
              <a:defRPr sz="2646">
                <a:solidFill>
                  <a:schemeClr val="tx1">
                    <a:tint val="82000"/>
                  </a:schemeClr>
                </a:solidFill>
              </a:defRPr>
            </a:lvl4pPr>
            <a:lvl5pPr marL="3023921" indent="0">
              <a:buNone/>
              <a:defRPr sz="2646">
                <a:solidFill>
                  <a:schemeClr val="tx1">
                    <a:tint val="82000"/>
                  </a:schemeClr>
                </a:solidFill>
              </a:defRPr>
            </a:lvl5pPr>
            <a:lvl6pPr marL="3779901" indent="0">
              <a:buNone/>
              <a:defRPr sz="2646">
                <a:solidFill>
                  <a:schemeClr val="tx1">
                    <a:tint val="82000"/>
                  </a:schemeClr>
                </a:solidFill>
              </a:defRPr>
            </a:lvl6pPr>
            <a:lvl7pPr marL="4535881" indent="0">
              <a:buNone/>
              <a:defRPr sz="2646">
                <a:solidFill>
                  <a:schemeClr val="tx1">
                    <a:tint val="82000"/>
                  </a:schemeClr>
                </a:solidFill>
              </a:defRPr>
            </a:lvl7pPr>
            <a:lvl8pPr marL="5291861" indent="0">
              <a:buNone/>
              <a:defRPr sz="2646">
                <a:solidFill>
                  <a:schemeClr val="tx1">
                    <a:tint val="82000"/>
                  </a:schemeClr>
                </a:solidFill>
              </a:defRPr>
            </a:lvl8pPr>
            <a:lvl9pPr marL="6047842" indent="0">
              <a:buNone/>
              <a:defRPr sz="2646">
                <a:solidFill>
                  <a:schemeClr val="tx1">
                    <a:tint val="82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5" name="Footer Placeholder 4"/>
          <p:cNvSpPr>
            <a:spLocks noGrp="1"/>
          </p:cNvSpPr>
          <p:nvPr>
            <p:ph type="ftr" sz="quarter" idx="11"/>
          </p:nvPr>
        </p:nvSpPr>
        <p:spPr/>
        <p:txBody>
          <a:bodyPr/>
          <a:lstStyle/>
          <a:p>
            <a:endParaRPr lang="es-ES_tradnl"/>
          </a:p>
        </p:txBody>
      </p:sp>
      <p:sp>
        <p:nvSpPr>
          <p:cNvPr id="6" name="Slide Number Placeholder 5"/>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1698851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Content Placeholder 2"/>
          <p:cNvSpPr>
            <a:spLocks noGrp="1"/>
          </p:cNvSpPr>
          <p:nvPr>
            <p:ph sz="half" idx="1"/>
          </p:nvPr>
        </p:nvSpPr>
        <p:spPr>
          <a:xfrm>
            <a:off x="1039455" y="5692400"/>
            <a:ext cx="6425724" cy="13567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Content Placeholder 3"/>
          <p:cNvSpPr>
            <a:spLocks noGrp="1"/>
          </p:cNvSpPr>
          <p:nvPr>
            <p:ph sz="half" idx="2"/>
          </p:nvPr>
        </p:nvSpPr>
        <p:spPr>
          <a:xfrm>
            <a:off x="7654171" y="5692400"/>
            <a:ext cx="6425724" cy="13567714"/>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Date Placeholder 4"/>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9217054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041425" y="1138485"/>
            <a:ext cx="13040439" cy="4133179"/>
          </a:xfrm>
        </p:spPr>
        <p:txBody>
          <a:bodyPr/>
          <a:lstStyle/>
          <a:p>
            <a:r>
              <a:rPr lang="es-ES"/>
              <a:t>Haga clic para modificar el estilo de título del patrón</a:t>
            </a:r>
            <a:endParaRPr lang="en-US"/>
          </a:p>
        </p:txBody>
      </p:sp>
      <p:sp>
        <p:nvSpPr>
          <p:cNvPr id="3" name="Text Placeholder 2"/>
          <p:cNvSpPr>
            <a:spLocks noGrp="1"/>
          </p:cNvSpPr>
          <p:nvPr>
            <p:ph type="body" idx="1"/>
          </p:nvPr>
        </p:nvSpPr>
        <p:spPr>
          <a:xfrm>
            <a:off x="1041426" y="5241960"/>
            <a:ext cx="63961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s-ES"/>
              <a:t>Haga clic para modificar los estilos de texto del patrón</a:t>
            </a:r>
          </a:p>
        </p:txBody>
      </p:sp>
      <p:sp>
        <p:nvSpPr>
          <p:cNvPr id="4" name="Content Placeholder 3"/>
          <p:cNvSpPr>
            <a:spLocks noGrp="1"/>
          </p:cNvSpPr>
          <p:nvPr>
            <p:ph sz="half" idx="2"/>
          </p:nvPr>
        </p:nvSpPr>
        <p:spPr>
          <a:xfrm>
            <a:off x="1041426" y="7810963"/>
            <a:ext cx="6396193" cy="1148875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Text Placeholder 4"/>
          <p:cNvSpPr>
            <a:spLocks noGrp="1"/>
          </p:cNvSpPr>
          <p:nvPr>
            <p:ph type="body" sz="quarter" idx="3"/>
          </p:nvPr>
        </p:nvSpPr>
        <p:spPr>
          <a:xfrm>
            <a:off x="7654172" y="5241960"/>
            <a:ext cx="64276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s-ES"/>
              <a:t>Haga clic para modificar los estilos de texto del patrón</a:t>
            </a:r>
          </a:p>
        </p:txBody>
      </p:sp>
      <p:sp>
        <p:nvSpPr>
          <p:cNvPr id="6" name="Content Placeholder 5"/>
          <p:cNvSpPr>
            <a:spLocks noGrp="1"/>
          </p:cNvSpPr>
          <p:nvPr>
            <p:ph sz="quarter" idx="4"/>
          </p:nvPr>
        </p:nvSpPr>
        <p:spPr>
          <a:xfrm>
            <a:off x="7654172" y="7810963"/>
            <a:ext cx="6427693" cy="1148875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7" name="Date Placeholder 6"/>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8" name="Footer Placeholder 7"/>
          <p:cNvSpPr>
            <a:spLocks noGrp="1"/>
          </p:cNvSpPr>
          <p:nvPr>
            <p:ph type="ftr" sz="quarter" idx="11"/>
          </p:nvPr>
        </p:nvSpPr>
        <p:spPr/>
        <p:txBody>
          <a:bodyPr/>
          <a:lstStyle/>
          <a:p>
            <a:endParaRPr lang="es-ES_tradnl"/>
          </a:p>
        </p:txBody>
      </p:sp>
      <p:sp>
        <p:nvSpPr>
          <p:cNvPr id="9" name="Slide Number Placeholder 8"/>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1632023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a:p>
        </p:txBody>
      </p:sp>
      <p:sp>
        <p:nvSpPr>
          <p:cNvPr id="3" name="Date Placeholder 2"/>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4" name="Footer Placeholder 3"/>
          <p:cNvSpPr>
            <a:spLocks noGrp="1"/>
          </p:cNvSpPr>
          <p:nvPr>
            <p:ph type="ftr" sz="quarter" idx="11"/>
          </p:nvPr>
        </p:nvSpPr>
        <p:spPr/>
        <p:txBody>
          <a:bodyPr/>
          <a:lstStyle/>
          <a:p>
            <a:endParaRPr lang="es-ES_tradnl"/>
          </a:p>
        </p:txBody>
      </p:sp>
      <p:sp>
        <p:nvSpPr>
          <p:cNvPr id="5" name="Slide Number Placeholder 4"/>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3892796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3" name="Footer Placeholder 2"/>
          <p:cNvSpPr>
            <a:spLocks noGrp="1"/>
          </p:cNvSpPr>
          <p:nvPr>
            <p:ph type="ftr" sz="quarter" idx="11"/>
          </p:nvPr>
        </p:nvSpPr>
        <p:spPr/>
        <p:txBody>
          <a:bodyPr/>
          <a:lstStyle/>
          <a:p>
            <a:endParaRPr lang="es-ES_tradnl"/>
          </a:p>
        </p:txBody>
      </p:sp>
      <p:sp>
        <p:nvSpPr>
          <p:cNvPr id="4" name="Slide Number Placeholder 3"/>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2542561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s-ES"/>
              <a:t>Haga clic para modificar el estilo de título del patrón</a:t>
            </a:r>
            <a:endParaRPr lang="en-US"/>
          </a:p>
        </p:txBody>
      </p:sp>
      <p:sp>
        <p:nvSpPr>
          <p:cNvPr id="3" name="Content Placeholder 2"/>
          <p:cNvSpPr>
            <a:spLocks noGrp="1"/>
          </p:cNvSpPr>
          <p:nvPr>
            <p:ph idx="1"/>
          </p:nvPr>
        </p:nvSpPr>
        <p:spPr>
          <a:xfrm>
            <a:off x="6427693" y="3078850"/>
            <a:ext cx="7654171" cy="15196234"/>
          </a:xfrm>
        </p:spPr>
        <p:txBody>
          <a:bodyPr/>
          <a:lstStyle>
            <a:lvl1pPr>
              <a:defRPr sz="5291"/>
            </a:lvl1pPr>
            <a:lvl2pPr>
              <a:defRPr sz="4630"/>
            </a:lvl2pPr>
            <a:lvl3pPr>
              <a:defRPr sz="3968"/>
            </a:lvl3pPr>
            <a:lvl4pPr>
              <a:defRPr sz="3307"/>
            </a:lvl4pPr>
            <a:lvl5pPr>
              <a:defRPr sz="3307"/>
            </a:lvl5pPr>
            <a:lvl6pPr>
              <a:defRPr sz="3307"/>
            </a:lvl6pPr>
            <a:lvl7pPr>
              <a:defRPr sz="3307"/>
            </a:lvl7pPr>
            <a:lvl8pPr>
              <a:defRPr sz="3307"/>
            </a:lvl8pPr>
            <a:lvl9pPr>
              <a:defRPr sz="3307"/>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2048480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s-ES"/>
              <a:t>Haga clic para modificar el estilo de título del patrón</a:t>
            </a:r>
            <a:endParaRPr lang="en-US"/>
          </a:p>
        </p:txBody>
      </p:sp>
      <p:sp>
        <p:nvSpPr>
          <p:cNvPr id="3" name="Picture Placeholder 2"/>
          <p:cNvSpPr>
            <a:spLocks noGrp="1" noChangeAspect="1"/>
          </p:cNvSpPr>
          <p:nvPr>
            <p:ph type="pic" idx="1"/>
          </p:nvPr>
        </p:nvSpPr>
        <p:spPr>
          <a:xfrm>
            <a:off x="6427693" y="3078850"/>
            <a:ext cx="7654171" cy="15196234"/>
          </a:xfrm>
        </p:spPr>
        <p:txBody>
          <a:bodyPr anchor="t"/>
          <a:lstStyle>
            <a:lvl1pPr marL="0" indent="0">
              <a:buNone/>
              <a:defRPr sz="5291"/>
            </a:lvl1pPr>
            <a:lvl2pPr marL="755980" indent="0">
              <a:buNone/>
              <a:defRPr sz="4630"/>
            </a:lvl2pPr>
            <a:lvl3pPr marL="1511960" indent="0">
              <a:buNone/>
              <a:defRPr sz="3968"/>
            </a:lvl3pPr>
            <a:lvl4pPr marL="2267941" indent="0">
              <a:buNone/>
              <a:defRPr sz="3307"/>
            </a:lvl4pPr>
            <a:lvl5pPr marL="3023921" indent="0">
              <a:buNone/>
              <a:defRPr sz="3307"/>
            </a:lvl5pPr>
            <a:lvl6pPr marL="3779901" indent="0">
              <a:buNone/>
              <a:defRPr sz="3307"/>
            </a:lvl6pPr>
            <a:lvl7pPr marL="4535881" indent="0">
              <a:buNone/>
              <a:defRPr sz="3307"/>
            </a:lvl7pPr>
            <a:lvl8pPr marL="5291861" indent="0">
              <a:buNone/>
              <a:defRPr sz="3307"/>
            </a:lvl8pPr>
            <a:lvl9pPr marL="6047842" indent="0">
              <a:buNone/>
              <a:defRPr sz="3307"/>
            </a:lvl9pPr>
          </a:lstStyle>
          <a:p>
            <a:r>
              <a:rPr lang="es-ES"/>
              <a:t>Haga clic en el icono para agregar una imagen</a:t>
            </a:r>
            <a:endParaRPr lang="en-US"/>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A8DA1BBD-1589-104E-89D9-FD291A5EDB06}" type="datetimeFigureOut">
              <a:rPr lang="es-ES_tradnl" smtClean="0"/>
              <a:t>20/12/2025</a:t>
            </a:fld>
            <a:endParaRPr lang="es-ES_tradnl"/>
          </a:p>
        </p:txBody>
      </p:sp>
      <p:sp>
        <p:nvSpPr>
          <p:cNvPr id="6" name="Footer Placeholder 5"/>
          <p:cNvSpPr>
            <a:spLocks noGrp="1"/>
          </p:cNvSpPr>
          <p:nvPr>
            <p:ph type="ftr" sz="quarter" idx="11"/>
          </p:nvPr>
        </p:nvSpPr>
        <p:spPr/>
        <p:txBody>
          <a:bodyPr/>
          <a:lstStyle/>
          <a:p>
            <a:endParaRPr lang="es-ES_tradnl"/>
          </a:p>
        </p:txBody>
      </p:sp>
      <p:sp>
        <p:nvSpPr>
          <p:cNvPr id="7" name="Slide Number Placeholder 6"/>
          <p:cNvSpPr>
            <a:spLocks noGrp="1"/>
          </p:cNvSpPr>
          <p:nvPr>
            <p:ph type="sldNum" sz="quarter" idx="12"/>
          </p:nvPr>
        </p:nvSpPr>
        <p:spPr/>
        <p:txBody>
          <a:body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3777565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1138485"/>
            <a:ext cx="13040439" cy="4133179"/>
          </a:xfrm>
          <a:prstGeom prst="rect">
            <a:avLst/>
          </a:prstGeom>
        </p:spPr>
        <p:txBody>
          <a:bodyPr vert="horz" lIns="91440" tIns="45720" rIns="91440" bIns="45720" rtlCol="0" anchor="ctr">
            <a:normAutofit/>
          </a:bodyPr>
          <a:lstStyle/>
          <a:p>
            <a:r>
              <a:rPr lang="es-ES"/>
              <a:t>Haga clic para modificar el estilo de título del patrón</a:t>
            </a:r>
            <a:endParaRPr lang="en-US"/>
          </a:p>
        </p:txBody>
      </p:sp>
      <p:sp>
        <p:nvSpPr>
          <p:cNvPr id="3" name="Text Placeholder 2"/>
          <p:cNvSpPr>
            <a:spLocks noGrp="1"/>
          </p:cNvSpPr>
          <p:nvPr>
            <p:ph type="body" idx="1"/>
          </p:nvPr>
        </p:nvSpPr>
        <p:spPr>
          <a:xfrm>
            <a:off x="1039456" y="5692400"/>
            <a:ext cx="13040439" cy="13567714"/>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Date Placeholder 3"/>
          <p:cNvSpPr>
            <a:spLocks noGrp="1"/>
          </p:cNvSpPr>
          <p:nvPr>
            <p:ph type="dt" sz="half" idx="2"/>
          </p:nvPr>
        </p:nvSpPr>
        <p:spPr>
          <a:xfrm>
            <a:off x="1039455" y="19819457"/>
            <a:ext cx="3401854" cy="1138480"/>
          </a:xfrm>
          <a:prstGeom prst="rect">
            <a:avLst/>
          </a:prstGeom>
        </p:spPr>
        <p:txBody>
          <a:bodyPr vert="horz" lIns="91440" tIns="45720" rIns="91440" bIns="45720" rtlCol="0" anchor="ctr"/>
          <a:lstStyle>
            <a:lvl1pPr algn="l">
              <a:defRPr sz="1984">
                <a:solidFill>
                  <a:schemeClr val="tx1">
                    <a:tint val="82000"/>
                  </a:schemeClr>
                </a:solidFill>
              </a:defRPr>
            </a:lvl1pPr>
          </a:lstStyle>
          <a:p>
            <a:fld id="{A8DA1BBD-1589-104E-89D9-FD291A5EDB06}" type="datetimeFigureOut">
              <a:rPr lang="es-ES_tradnl" smtClean="0"/>
              <a:t>20/12/2025</a:t>
            </a:fld>
            <a:endParaRPr lang="es-ES_tradnl"/>
          </a:p>
        </p:txBody>
      </p:sp>
      <p:sp>
        <p:nvSpPr>
          <p:cNvPr id="5" name="Footer Placeholder 4"/>
          <p:cNvSpPr>
            <a:spLocks noGrp="1"/>
          </p:cNvSpPr>
          <p:nvPr>
            <p:ph type="ftr" sz="quarter" idx="3"/>
          </p:nvPr>
        </p:nvSpPr>
        <p:spPr>
          <a:xfrm>
            <a:off x="5008285" y="19819457"/>
            <a:ext cx="5102781" cy="1138480"/>
          </a:xfrm>
          <a:prstGeom prst="rect">
            <a:avLst/>
          </a:prstGeom>
        </p:spPr>
        <p:txBody>
          <a:bodyPr vert="horz" lIns="91440" tIns="45720" rIns="91440" bIns="45720" rtlCol="0" anchor="ctr"/>
          <a:lstStyle>
            <a:lvl1pPr algn="ctr">
              <a:defRPr sz="1984">
                <a:solidFill>
                  <a:schemeClr val="tx1">
                    <a:tint val="82000"/>
                  </a:schemeClr>
                </a:solidFill>
              </a:defRPr>
            </a:lvl1pPr>
          </a:lstStyle>
          <a:p>
            <a:endParaRPr lang="es-ES_tradnl"/>
          </a:p>
        </p:txBody>
      </p:sp>
      <p:sp>
        <p:nvSpPr>
          <p:cNvPr id="6" name="Slide Number Placeholder 5"/>
          <p:cNvSpPr>
            <a:spLocks noGrp="1"/>
          </p:cNvSpPr>
          <p:nvPr>
            <p:ph type="sldNum" sz="quarter" idx="4"/>
          </p:nvPr>
        </p:nvSpPr>
        <p:spPr>
          <a:xfrm>
            <a:off x="10678041" y="19819457"/>
            <a:ext cx="3401854" cy="1138480"/>
          </a:xfrm>
          <a:prstGeom prst="rect">
            <a:avLst/>
          </a:prstGeom>
        </p:spPr>
        <p:txBody>
          <a:bodyPr vert="horz" lIns="91440" tIns="45720" rIns="91440" bIns="45720" rtlCol="0" anchor="ctr"/>
          <a:lstStyle>
            <a:lvl1pPr algn="r">
              <a:defRPr sz="1984">
                <a:solidFill>
                  <a:schemeClr val="tx1">
                    <a:tint val="82000"/>
                  </a:schemeClr>
                </a:solidFill>
              </a:defRPr>
            </a:lvl1pPr>
          </a:lstStyle>
          <a:p>
            <a:fld id="{A52F3024-9AEF-C645-BE7A-258C41DDD14E}" type="slidenum">
              <a:rPr lang="es-ES_tradnl" smtClean="0"/>
              <a:t>‹#›</a:t>
            </a:fld>
            <a:endParaRPr lang="es-ES_tradnl"/>
          </a:p>
        </p:txBody>
      </p:sp>
    </p:spTree>
    <p:extLst>
      <p:ext uri="{BB962C8B-B14F-4D97-AF65-F5344CB8AC3E}">
        <p14:creationId xmlns:p14="http://schemas.microsoft.com/office/powerpoint/2010/main" val="283253516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511960" rtl="0" eaLnBrk="1" latinLnBrk="0" hangingPunct="1">
        <a:lnSpc>
          <a:spcPct val="90000"/>
        </a:lnSpc>
        <a:spcBef>
          <a:spcPct val="0"/>
        </a:spcBef>
        <a:buNone/>
        <a:defRPr sz="7275" kern="1200">
          <a:solidFill>
            <a:schemeClr val="tx1"/>
          </a:solidFill>
          <a:latin typeface="+mj-lt"/>
          <a:ea typeface="+mj-ea"/>
          <a:cs typeface="+mj-cs"/>
        </a:defRPr>
      </a:lvl1pPr>
    </p:titleStyle>
    <p:bodyStyle>
      <a:lvl1pPr marL="377990" indent="-377990" algn="l" defTabSz="1511960" rtl="0" eaLnBrk="1" latinLnBrk="0" hangingPunct="1">
        <a:lnSpc>
          <a:spcPct val="90000"/>
        </a:lnSpc>
        <a:spcBef>
          <a:spcPts val="1654"/>
        </a:spcBef>
        <a:buFont typeface="Arial" panose="020B0604020202020204" pitchFamily="34" charset="0"/>
        <a:buChar char="•"/>
        <a:defRPr sz="4630" kern="1200">
          <a:solidFill>
            <a:schemeClr val="tx1"/>
          </a:solidFill>
          <a:latin typeface="+mn-lt"/>
          <a:ea typeface="+mn-ea"/>
          <a:cs typeface="+mn-cs"/>
        </a:defRPr>
      </a:lvl1pPr>
      <a:lvl2pPr marL="1133970" indent="-377990" algn="l" defTabSz="1511960" rtl="0" eaLnBrk="1" latinLnBrk="0" hangingPunct="1">
        <a:lnSpc>
          <a:spcPct val="90000"/>
        </a:lnSpc>
        <a:spcBef>
          <a:spcPts val="827"/>
        </a:spcBef>
        <a:buFont typeface="Arial" panose="020B0604020202020204" pitchFamily="34" charset="0"/>
        <a:buChar char="•"/>
        <a:defRPr sz="3968" kern="1200">
          <a:solidFill>
            <a:schemeClr val="tx1"/>
          </a:solidFill>
          <a:latin typeface="+mn-lt"/>
          <a:ea typeface="+mn-ea"/>
          <a:cs typeface="+mn-cs"/>
        </a:defRPr>
      </a:lvl2pPr>
      <a:lvl3pPr marL="1889951" indent="-377990" algn="l" defTabSz="1511960" rtl="0" eaLnBrk="1" latinLnBrk="0" hangingPunct="1">
        <a:lnSpc>
          <a:spcPct val="90000"/>
        </a:lnSpc>
        <a:spcBef>
          <a:spcPts val="827"/>
        </a:spcBef>
        <a:buFont typeface="Arial" panose="020B0604020202020204" pitchFamily="34" charset="0"/>
        <a:buChar char="•"/>
        <a:defRPr sz="3307" kern="1200">
          <a:solidFill>
            <a:schemeClr val="tx1"/>
          </a:solidFill>
          <a:latin typeface="+mn-lt"/>
          <a:ea typeface="+mn-ea"/>
          <a:cs typeface="+mn-cs"/>
        </a:defRPr>
      </a:lvl3pPr>
      <a:lvl4pPr marL="264593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4pPr>
      <a:lvl5pPr marL="340191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5pPr>
      <a:lvl6pPr marL="415789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6pPr>
      <a:lvl7pPr marL="491387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7pPr>
      <a:lvl8pPr marL="566985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8pPr>
      <a:lvl9pPr marL="642583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9pPr>
    </p:bodyStyle>
    <p:otherStyle>
      <a:defPPr>
        <a:defRPr lang="en-US"/>
      </a:defPPr>
      <a:lvl1pPr marL="0" algn="l" defTabSz="1511960" rtl="0" eaLnBrk="1" latinLnBrk="0" hangingPunct="1">
        <a:defRPr sz="2976" kern="1200">
          <a:solidFill>
            <a:schemeClr val="tx1"/>
          </a:solidFill>
          <a:latin typeface="+mn-lt"/>
          <a:ea typeface="+mn-ea"/>
          <a:cs typeface="+mn-cs"/>
        </a:defRPr>
      </a:lvl1pPr>
      <a:lvl2pPr marL="755980" algn="l" defTabSz="1511960" rtl="0" eaLnBrk="1" latinLnBrk="0" hangingPunct="1">
        <a:defRPr sz="2976" kern="1200">
          <a:solidFill>
            <a:schemeClr val="tx1"/>
          </a:solidFill>
          <a:latin typeface="+mn-lt"/>
          <a:ea typeface="+mn-ea"/>
          <a:cs typeface="+mn-cs"/>
        </a:defRPr>
      </a:lvl2pPr>
      <a:lvl3pPr marL="1511960" algn="l" defTabSz="1511960" rtl="0" eaLnBrk="1" latinLnBrk="0" hangingPunct="1">
        <a:defRPr sz="2976" kern="1200">
          <a:solidFill>
            <a:schemeClr val="tx1"/>
          </a:solidFill>
          <a:latin typeface="+mn-lt"/>
          <a:ea typeface="+mn-ea"/>
          <a:cs typeface="+mn-cs"/>
        </a:defRPr>
      </a:lvl3pPr>
      <a:lvl4pPr marL="2267941" algn="l" defTabSz="1511960" rtl="0" eaLnBrk="1" latinLnBrk="0" hangingPunct="1">
        <a:defRPr sz="2976" kern="1200">
          <a:solidFill>
            <a:schemeClr val="tx1"/>
          </a:solidFill>
          <a:latin typeface="+mn-lt"/>
          <a:ea typeface="+mn-ea"/>
          <a:cs typeface="+mn-cs"/>
        </a:defRPr>
      </a:lvl4pPr>
      <a:lvl5pPr marL="3023921" algn="l" defTabSz="1511960" rtl="0" eaLnBrk="1" latinLnBrk="0" hangingPunct="1">
        <a:defRPr sz="2976" kern="1200">
          <a:solidFill>
            <a:schemeClr val="tx1"/>
          </a:solidFill>
          <a:latin typeface="+mn-lt"/>
          <a:ea typeface="+mn-ea"/>
          <a:cs typeface="+mn-cs"/>
        </a:defRPr>
      </a:lvl5pPr>
      <a:lvl6pPr marL="3779901" algn="l" defTabSz="1511960" rtl="0" eaLnBrk="1" latinLnBrk="0" hangingPunct="1">
        <a:defRPr sz="2976" kern="1200">
          <a:solidFill>
            <a:schemeClr val="tx1"/>
          </a:solidFill>
          <a:latin typeface="+mn-lt"/>
          <a:ea typeface="+mn-ea"/>
          <a:cs typeface="+mn-cs"/>
        </a:defRPr>
      </a:lvl6pPr>
      <a:lvl7pPr marL="4535881" algn="l" defTabSz="1511960" rtl="0" eaLnBrk="1" latinLnBrk="0" hangingPunct="1">
        <a:defRPr sz="2976" kern="1200">
          <a:solidFill>
            <a:schemeClr val="tx1"/>
          </a:solidFill>
          <a:latin typeface="+mn-lt"/>
          <a:ea typeface="+mn-ea"/>
          <a:cs typeface="+mn-cs"/>
        </a:defRPr>
      </a:lvl7pPr>
      <a:lvl8pPr marL="5291861" algn="l" defTabSz="1511960" rtl="0" eaLnBrk="1" latinLnBrk="0" hangingPunct="1">
        <a:defRPr sz="2976" kern="1200">
          <a:solidFill>
            <a:schemeClr val="tx1"/>
          </a:solidFill>
          <a:latin typeface="+mn-lt"/>
          <a:ea typeface="+mn-ea"/>
          <a:cs typeface="+mn-cs"/>
        </a:defRPr>
      </a:lvl8pPr>
      <a:lvl9pPr marL="6047842" algn="l" defTabSz="1511960" rtl="0" eaLnBrk="1" latinLnBrk="0" hangingPunct="1">
        <a:defRPr sz="29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8.jpe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14000">
              <a:schemeClr val="bg1"/>
            </a:gs>
            <a:gs pos="99000">
              <a:srgbClr val="59C2E3">
                <a:alpha val="25000"/>
              </a:srgbClr>
            </a:gs>
          </a:gsLst>
          <a:lin ang="2700000" scaled="1"/>
          <a:tileRect/>
        </a:gradFill>
        <a:effectLst/>
      </p:bgPr>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A97235A6-1E40-7550-49FE-93E2DA69811F}"/>
              </a:ext>
            </a:extLst>
          </p:cNvPr>
          <p:cNvPicPr>
            <a:picLocks noChangeAspect="1"/>
          </p:cNvPicPr>
          <p:nvPr/>
        </p:nvPicPr>
        <p:blipFill>
          <a:blip r:embed="rId2"/>
          <a:stretch>
            <a:fillRect/>
          </a:stretch>
        </p:blipFill>
        <p:spPr>
          <a:xfrm>
            <a:off x="0" y="-5895"/>
            <a:ext cx="4834200" cy="3276938"/>
          </a:xfrm>
          <a:prstGeom prst="rect">
            <a:avLst/>
          </a:prstGeom>
        </p:spPr>
      </p:pic>
      <p:pic>
        <p:nvPicPr>
          <p:cNvPr id="1028" name="Picture 4">
            <a:extLst>
              <a:ext uri="{FF2B5EF4-FFF2-40B4-BE49-F238E27FC236}">
                <a16:creationId xmlns:a16="http://schemas.microsoft.com/office/drawing/2014/main" id="{AF1EAE33-9AD6-0CD3-1C83-430AF00F9F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50766" y="-95517"/>
            <a:ext cx="2730517" cy="1644647"/>
          </a:xfrm>
          <a:prstGeom prst="rect">
            <a:avLst/>
          </a:prstGeom>
          <a:noFill/>
          <a:extLst>
            <a:ext uri="{909E8E84-426E-40DD-AFC4-6F175D3DCCD1}">
              <a14:hiddenFill xmlns:a14="http://schemas.microsoft.com/office/drawing/2010/main">
                <a:solidFill>
                  <a:srgbClr val="FFFFFF"/>
                </a:solidFill>
              </a14:hiddenFill>
            </a:ext>
          </a:extLst>
        </p:spPr>
      </p:pic>
      <p:sp>
        <p:nvSpPr>
          <p:cNvPr id="27" name="Rectángulo 26">
            <a:extLst>
              <a:ext uri="{FF2B5EF4-FFF2-40B4-BE49-F238E27FC236}">
                <a16:creationId xmlns:a16="http://schemas.microsoft.com/office/drawing/2014/main" id="{2A8908FC-06DB-CC20-4597-9C79E3E1300F}"/>
              </a:ext>
            </a:extLst>
          </p:cNvPr>
          <p:cNvSpPr/>
          <p:nvPr/>
        </p:nvSpPr>
        <p:spPr>
          <a:xfrm>
            <a:off x="964642" y="1549130"/>
            <a:ext cx="2257529" cy="6715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28" name="Rectángulo redondeado 27">
            <a:extLst>
              <a:ext uri="{FF2B5EF4-FFF2-40B4-BE49-F238E27FC236}">
                <a16:creationId xmlns:a16="http://schemas.microsoft.com/office/drawing/2014/main" id="{F3826BEE-6C42-E5BE-B7F2-93F3C600A2F9}"/>
              </a:ext>
            </a:extLst>
          </p:cNvPr>
          <p:cNvSpPr/>
          <p:nvPr/>
        </p:nvSpPr>
        <p:spPr>
          <a:xfrm>
            <a:off x="964643" y="2007220"/>
            <a:ext cx="13190066" cy="18806265"/>
          </a:xfrm>
          <a:prstGeom prst="roundRect">
            <a:avLst>
              <a:gd name="adj" fmla="val 3587"/>
            </a:avLst>
          </a:prstGeom>
          <a:gradFill>
            <a:gsLst>
              <a:gs pos="100000">
                <a:srgbClr val="4196C9"/>
              </a:gs>
              <a:gs pos="0">
                <a:srgbClr val="59C2E3"/>
              </a:gs>
            </a:gsLst>
            <a:lin ang="27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lIns="90000" tIns="46800" rtlCol="0" anchor="t"/>
          <a:lstStyle/>
          <a:p>
            <a:pPr algn="ctr"/>
            <a:r>
              <a:rPr lang="es-ES_tradnl" sz="4800" b="1">
                <a:solidFill>
                  <a:schemeClr val="bg1"/>
                </a:solidFill>
              </a:rPr>
              <a:t>Normas para el uso de la plantilla en las actividades grupales</a:t>
            </a:r>
          </a:p>
          <a:p>
            <a:pPr algn="ctr"/>
            <a:endParaRPr lang="es-ES_tradnl" sz="4800" b="1" i="1">
              <a:solidFill>
                <a:schemeClr val="bg1"/>
              </a:solidFill>
            </a:endParaRPr>
          </a:p>
          <a:p>
            <a:pPr marL="742950" indent="-742950">
              <a:buFont typeface="+mj-lt"/>
              <a:buAutoNum type="arabicPeriod"/>
            </a:pPr>
            <a:r>
              <a:rPr lang="es-ES_tradnl" sz="2600">
                <a:solidFill>
                  <a:schemeClr val="bg1"/>
                </a:solidFill>
              </a:rPr>
              <a:t>Este póster en idioma </a:t>
            </a:r>
            <a:r>
              <a:rPr lang="es-ES_tradnl" sz="2600" u="sng">
                <a:solidFill>
                  <a:schemeClr val="bg1"/>
                </a:solidFill>
              </a:rPr>
              <a:t>castellano</a:t>
            </a:r>
            <a:r>
              <a:rPr lang="es-ES_tradnl" sz="2600">
                <a:solidFill>
                  <a:schemeClr val="bg1"/>
                </a:solidFill>
              </a:rPr>
              <a:t> servirá para presentar de forma sintética y visual el trabajo realizado en cada actividad grupal. La correcta presentación y formato serán tenidos en cuenta en la evaluación.</a:t>
            </a:r>
          </a:p>
          <a:p>
            <a:pPr marL="742950" indent="-742950">
              <a:buFont typeface="+mj-lt"/>
              <a:buAutoNum type="arabicPeriod"/>
            </a:pPr>
            <a:endParaRPr lang="es-ES_tradnl" sz="2600">
              <a:solidFill>
                <a:schemeClr val="bg1"/>
              </a:solidFill>
            </a:endParaRPr>
          </a:p>
          <a:p>
            <a:pPr marL="742950" indent="-742950">
              <a:buFont typeface="+mj-lt"/>
              <a:buAutoNum type="arabicPeriod"/>
            </a:pPr>
            <a:r>
              <a:rPr lang="es-ES_tradnl" sz="2600">
                <a:solidFill>
                  <a:schemeClr val="bg1"/>
                </a:solidFill>
              </a:rPr>
              <a:t>Se deberá respetar el orden y el contenido de las siguientes secciones (</a:t>
            </a:r>
            <a:r>
              <a:rPr lang="es-ES_tradnl" sz="2600" u="sng">
                <a:solidFill>
                  <a:schemeClr val="bg1"/>
                </a:solidFill>
              </a:rPr>
              <a:t>Hoja 3 de la PPT</a:t>
            </a:r>
            <a:r>
              <a:rPr lang="es-ES_tradnl" sz="2600">
                <a:solidFill>
                  <a:schemeClr val="bg1"/>
                </a:solidFill>
              </a:rPr>
              <a:t>): </a:t>
            </a:r>
          </a:p>
          <a:p>
            <a:pPr marL="1314450" lvl="1" indent="-282575">
              <a:buFont typeface="Arial" panose="020B0604020202020204" pitchFamily="34" charset="0"/>
              <a:buChar char="•"/>
            </a:pPr>
            <a:r>
              <a:rPr lang="es-ES_tradnl" sz="2600">
                <a:solidFill>
                  <a:schemeClr val="bg1"/>
                </a:solidFill>
              </a:rPr>
              <a:t>Encabezado del póster: Título de la actividad, Nombres de los integrantes, Nombre de la asignatura (ej. Secuenciación y Ómicas de Próxima Generación etc.)</a:t>
            </a:r>
          </a:p>
          <a:p>
            <a:pPr marL="1314450" lvl="1" indent="-282575">
              <a:buFont typeface="Arial" panose="020B0604020202020204" pitchFamily="34" charset="0"/>
              <a:buChar char="•"/>
            </a:pPr>
            <a:r>
              <a:rPr lang="es-ES_tradnl" sz="2600">
                <a:solidFill>
                  <a:schemeClr val="bg1"/>
                </a:solidFill>
              </a:rPr>
              <a:t>Introducción (2-3 líneas máximo): Breve contexto del análisis, Hipótesis planteada, Objetivo específico</a:t>
            </a:r>
          </a:p>
          <a:p>
            <a:pPr marL="1314450" lvl="1" indent="-282575">
              <a:buFont typeface="Arial" panose="020B0604020202020204" pitchFamily="34" charset="0"/>
              <a:buChar char="•"/>
            </a:pPr>
            <a:r>
              <a:rPr lang="es-ES_tradnl" sz="2600">
                <a:solidFill>
                  <a:schemeClr val="bg1"/>
                </a:solidFill>
              </a:rPr>
              <a:t>Metodología: Descripción concisa del enfoque utilizado, Herramientas bioinformáticas o estadísticas empleadas, Bases de datos o fuentes utilizadas</a:t>
            </a:r>
          </a:p>
          <a:p>
            <a:pPr marL="1314450" lvl="1" indent="-282575">
              <a:buFont typeface="Arial" panose="020B0604020202020204" pitchFamily="34" charset="0"/>
              <a:buChar char="•"/>
            </a:pPr>
            <a:r>
              <a:rPr lang="es-ES_tradnl" sz="2600">
                <a:solidFill>
                  <a:schemeClr val="bg1"/>
                </a:solidFill>
              </a:rPr>
              <a:t>Resultados: Uso  de </a:t>
            </a:r>
            <a:r>
              <a:rPr lang="es-ES_tradnl" sz="2600" u="sng">
                <a:solidFill>
                  <a:schemeClr val="bg1"/>
                </a:solidFill>
              </a:rPr>
              <a:t>gráficos</a:t>
            </a:r>
            <a:r>
              <a:rPr lang="es-ES_tradnl" sz="2600">
                <a:solidFill>
                  <a:schemeClr val="bg1"/>
                </a:solidFill>
              </a:rPr>
              <a:t> o visualizaciones adecuadas (figuras legibles y bien etiquetadas) que expliquen solas los resultados. Cada Gráfica deberá tener un título y si es conveniente un pie de figura. </a:t>
            </a:r>
            <a:r>
              <a:rPr lang="es-ES_tradnl" sz="2600" u="sng">
                <a:solidFill>
                  <a:schemeClr val="bg1"/>
                </a:solidFill>
              </a:rPr>
              <a:t>No permitido añadir texto para complementar la explicación.</a:t>
            </a:r>
          </a:p>
          <a:p>
            <a:pPr marL="1314450" lvl="1" indent="-282575">
              <a:buFont typeface="Arial" panose="020B0604020202020204" pitchFamily="34" charset="0"/>
              <a:buChar char="•"/>
            </a:pPr>
            <a:r>
              <a:rPr lang="es-ES_tradnl" sz="2600">
                <a:solidFill>
                  <a:schemeClr val="bg1"/>
                </a:solidFill>
              </a:rPr>
              <a:t>Discusión: Interpretación de los resultados, Identificación de genes clave, Posibles relaciones con condiciones biológicas relevantes</a:t>
            </a:r>
          </a:p>
          <a:p>
            <a:pPr marL="1314450" lvl="1" indent="-282575">
              <a:buFont typeface="Arial" panose="020B0604020202020204" pitchFamily="34" charset="0"/>
              <a:buChar char="•"/>
            </a:pPr>
            <a:r>
              <a:rPr lang="es-ES_tradnl" sz="2600">
                <a:solidFill>
                  <a:schemeClr val="bg1"/>
                </a:solidFill>
              </a:rPr>
              <a:t>Conclusiones: Resumen de los principales hallazgos, Limitaciones detectadas en el análisis, Propuestas futuras (si aplica)</a:t>
            </a:r>
          </a:p>
          <a:p>
            <a:pPr marL="1314450" lvl="1" indent="-282575">
              <a:buFont typeface="Arial" panose="020B0604020202020204" pitchFamily="34" charset="0"/>
              <a:buChar char="•"/>
            </a:pPr>
            <a:endParaRPr lang="es-ES_tradnl" sz="2600">
              <a:solidFill>
                <a:schemeClr val="bg1"/>
              </a:solidFill>
            </a:endParaRPr>
          </a:p>
          <a:p>
            <a:pPr marL="742950" lvl="1" indent="-742950">
              <a:buFont typeface="+mj-lt"/>
              <a:buAutoNum type="arabicPeriod" startAt="3"/>
            </a:pPr>
            <a:r>
              <a:rPr lang="es-ES_tradnl" sz="2600">
                <a:solidFill>
                  <a:schemeClr val="bg1"/>
                </a:solidFill>
              </a:rPr>
              <a:t>Normas de formato y presentación:</a:t>
            </a:r>
          </a:p>
          <a:p>
            <a:pPr marL="1489075" lvl="1" indent="-457200">
              <a:buFont typeface="Arial" panose="020B0604020202020204" pitchFamily="34" charset="0"/>
              <a:buChar char="•"/>
            </a:pPr>
            <a:r>
              <a:rPr lang="es-ES_tradnl" sz="2600">
                <a:solidFill>
                  <a:schemeClr val="bg1"/>
                </a:solidFill>
              </a:rPr>
              <a:t>NO se permite modificar el formato original de la plantilla.</a:t>
            </a:r>
          </a:p>
          <a:p>
            <a:pPr marL="1489075" lvl="1" indent="-457200">
              <a:buFont typeface="Arial" panose="020B0604020202020204" pitchFamily="34" charset="0"/>
              <a:buChar char="•"/>
            </a:pPr>
            <a:r>
              <a:rPr lang="es-ES_tradnl" sz="2600">
                <a:solidFill>
                  <a:schemeClr val="bg1"/>
                </a:solidFill>
              </a:rPr>
              <a:t>Cualquier alteración del diseño será penalizada (colores, márgenes, fuentes, estructura).</a:t>
            </a:r>
          </a:p>
          <a:p>
            <a:pPr marL="1489075" lvl="1" indent="-457200">
              <a:buFont typeface="Arial" panose="020B0604020202020204" pitchFamily="34" charset="0"/>
              <a:buChar char="•"/>
            </a:pPr>
            <a:r>
              <a:rPr lang="es-ES_tradnl" sz="2600">
                <a:solidFill>
                  <a:schemeClr val="bg1"/>
                </a:solidFill>
              </a:rPr>
              <a:t>Tipografía obligatoria: </a:t>
            </a:r>
          </a:p>
          <a:p>
            <a:pPr marL="2403475" lvl="3" indent="-457200">
              <a:buFont typeface="Wingdings" pitchFamily="2" charset="2"/>
              <a:buChar char="Ø"/>
            </a:pPr>
            <a:r>
              <a:rPr lang="es-ES_tradnl" sz="2600">
                <a:solidFill>
                  <a:schemeClr val="bg1"/>
                </a:solidFill>
              </a:rPr>
              <a:t>Texto: Aptos (Cuerpo) 18</a:t>
            </a:r>
          </a:p>
          <a:p>
            <a:pPr marL="2403475" lvl="3" indent="-457200">
              <a:buFont typeface="Wingdings" pitchFamily="2" charset="2"/>
              <a:buChar char="Ø"/>
            </a:pPr>
            <a:r>
              <a:rPr lang="es-ES_tradnl" sz="2600">
                <a:solidFill>
                  <a:schemeClr val="bg1"/>
                </a:solidFill>
              </a:rPr>
              <a:t>No se permite el uso de otras tipografías ni cambios en el tamaño establecido.</a:t>
            </a:r>
          </a:p>
          <a:p>
            <a:pPr marL="1489075" lvl="1" indent="-457200">
              <a:buFont typeface="Arial" panose="020B0604020202020204" pitchFamily="34" charset="0"/>
              <a:buChar char="•"/>
            </a:pPr>
            <a:r>
              <a:rPr lang="es-ES_tradnl" sz="2600">
                <a:solidFill>
                  <a:schemeClr val="bg1"/>
                </a:solidFill>
              </a:rPr>
              <a:t>Redacción: Clara, precisa y científica.</a:t>
            </a:r>
          </a:p>
          <a:p>
            <a:pPr marL="1489075" lvl="1" indent="-457200">
              <a:buFont typeface="Arial" panose="020B0604020202020204" pitchFamily="34" charset="0"/>
              <a:buChar char="•"/>
            </a:pPr>
            <a:r>
              <a:rPr lang="es-ES_tradnl" sz="2600">
                <a:solidFill>
                  <a:schemeClr val="bg1"/>
                </a:solidFill>
              </a:rPr>
              <a:t>Se valorará la coherencia entre secciones.</a:t>
            </a:r>
          </a:p>
          <a:p>
            <a:pPr marL="1489075" lvl="1" indent="-457200">
              <a:buFont typeface="Arial" panose="020B0604020202020204" pitchFamily="34" charset="0"/>
              <a:buChar char="•"/>
            </a:pPr>
            <a:r>
              <a:rPr lang="es-ES_tradnl" sz="2600">
                <a:solidFill>
                  <a:schemeClr val="bg1"/>
                </a:solidFill>
              </a:rPr>
              <a:t>Evitar lenguaje coloquial.</a:t>
            </a:r>
          </a:p>
          <a:p>
            <a:pPr marL="1489075" lvl="1" indent="-457200">
              <a:buFont typeface="Arial" panose="020B0604020202020204" pitchFamily="34" charset="0"/>
              <a:buChar char="•"/>
            </a:pPr>
            <a:r>
              <a:rPr lang="es-ES_tradnl" sz="2600">
                <a:solidFill>
                  <a:schemeClr val="bg1"/>
                </a:solidFill>
              </a:rPr>
              <a:t>Ortografía:</a:t>
            </a:r>
          </a:p>
          <a:p>
            <a:pPr marL="2403475" lvl="3" indent="-457200">
              <a:buFont typeface="Wingdings" pitchFamily="2" charset="2"/>
              <a:buChar char="Ø"/>
            </a:pPr>
            <a:r>
              <a:rPr lang="es-ES_tradnl" sz="2600">
                <a:solidFill>
                  <a:schemeClr val="bg1"/>
                </a:solidFill>
              </a:rPr>
              <a:t>No se permiten faltas ortográficas ni errores gramaticales.</a:t>
            </a:r>
          </a:p>
          <a:p>
            <a:pPr marL="1489075" lvl="1" indent="-457200">
              <a:buFont typeface="Arial" panose="020B0604020202020204" pitchFamily="34" charset="0"/>
              <a:buChar char="•"/>
            </a:pPr>
            <a:r>
              <a:rPr lang="es-ES_tradnl" sz="2600">
                <a:solidFill>
                  <a:schemeClr val="bg1"/>
                </a:solidFill>
              </a:rPr>
              <a:t>Visuales:</a:t>
            </a:r>
          </a:p>
          <a:p>
            <a:pPr marL="2403475" lvl="3" indent="-457200">
              <a:buFont typeface="Wingdings" pitchFamily="2" charset="2"/>
              <a:buChar char="Ø"/>
            </a:pPr>
            <a:r>
              <a:rPr lang="es-ES_tradnl" sz="2600">
                <a:solidFill>
                  <a:schemeClr val="bg1"/>
                </a:solidFill>
              </a:rPr>
              <a:t>Todas las gráficas deben estar bien etiquetadas, con leyendas claras (todas las tipografías permitidas).</a:t>
            </a:r>
          </a:p>
          <a:p>
            <a:pPr marL="2403475" lvl="3" indent="-457200">
              <a:buFont typeface="Wingdings" pitchFamily="2" charset="2"/>
              <a:buChar char="Ø"/>
            </a:pPr>
            <a:r>
              <a:rPr lang="es-ES_tradnl" sz="2600">
                <a:solidFill>
                  <a:schemeClr val="bg1"/>
                </a:solidFill>
              </a:rPr>
              <a:t>No sobrecargar el póster con texto o imágenes innecesarias.</a:t>
            </a:r>
          </a:p>
        </p:txBody>
      </p:sp>
    </p:spTree>
    <p:extLst>
      <p:ext uri="{BB962C8B-B14F-4D97-AF65-F5344CB8AC3E}">
        <p14:creationId xmlns:p14="http://schemas.microsoft.com/office/powerpoint/2010/main" val="32053972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14000">
              <a:schemeClr val="bg1"/>
            </a:gs>
            <a:gs pos="99000">
              <a:srgbClr val="59C2E3">
                <a:alpha val="25000"/>
              </a:srgbClr>
            </a:gs>
          </a:gsLst>
          <a:lin ang="2700000" scaled="1"/>
          <a:tileRect/>
        </a:gradFill>
        <a:effectLst/>
      </p:bgPr>
    </p:bg>
    <p:spTree>
      <p:nvGrpSpPr>
        <p:cNvPr id="1" name="">
          <a:extLst>
            <a:ext uri="{FF2B5EF4-FFF2-40B4-BE49-F238E27FC236}">
              <a16:creationId xmlns:a16="http://schemas.microsoft.com/office/drawing/2014/main" id="{01741A3D-E56A-6A90-DD91-76A3ADF8E205}"/>
            </a:ext>
          </a:extLst>
        </p:cNvPr>
        <p:cNvGrpSpPr/>
        <p:nvPr/>
      </p:nvGrpSpPr>
      <p:grpSpPr>
        <a:xfrm>
          <a:off x="0" y="0"/>
          <a:ext cx="0" cy="0"/>
          <a:chOff x="0" y="0"/>
          <a:chExt cx="0" cy="0"/>
        </a:xfrm>
      </p:grpSpPr>
      <p:grpSp>
        <p:nvGrpSpPr>
          <p:cNvPr id="9" name="Grupo 8">
            <a:extLst>
              <a:ext uri="{FF2B5EF4-FFF2-40B4-BE49-F238E27FC236}">
                <a16:creationId xmlns:a16="http://schemas.microsoft.com/office/drawing/2014/main" id="{5C953506-346C-A8BF-67B5-F34567C6BC6E}"/>
              </a:ext>
            </a:extLst>
          </p:cNvPr>
          <p:cNvGrpSpPr/>
          <p:nvPr/>
        </p:nvGrpSpPr>
        <p:grpSpPr>
          <a:xfrm>
            <a:off x="207596" y="7403672"/>
            <a:ext cx="14668990" cy="9665128"/>
            <a:chOff x="225180" y="8290675"/>
            <a:chExt cx="14668990" cy="9665128"/>
          </a:xfrm>
        </p:grpSpPr>
        <p:sp>
          <p:nvSpPr>
            <p:cNvPr id="16" name="Rectángulo redondeado 15">
              <a:extLst>
                <a:ext uri="{FF2B5EF4-FFF2-40B4-BE49-F238E27FC236}">
                  <a16:creationId xmlns:a16="http://schemas.microsoft.com/office/drawing/2014/main" id="{C870726C-A1BB-2615-E2FF-5658152644CA}"/>
                </a:ext>
              </a:extLst>
            </p:cNvPr>
            <p:cNvSpPr/>
            <p:nvPr/>
          </p:nvSpPr>
          <p:spPr>
            <a:xfrm>
              <a:off x="225180" y="8607197"/>
              <a:ext cx="14668990" cy="9348606"/>
            </a:xfrm>
            <a:prstGeom prst="roundRect">
              <a:avLst>
                <a:gd name="adj" fmla="val 1988"/>
              </a:avLst>
            </a:prstGeom>
            <a:solidFill>
              <a:schemeClr val="bg1"/>
            </a:solidFill>
            <a:ln>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tIns="360000" rtlCol="0" anchor="t"/>
            <a:lstStyle/>
            <a:p>
              <a:pPr algn="just">
                <a:lnSpc>
                  <a:spcPct val="80000"/>
                </a:lnSpc>
              </a:pPr>
              <a:endParaRPr lang="es-ES_tradnl" sz="2400" i="1">
                <a:solidFill>
                  <a:schemeClr val="tx1"/>
                </a:solidFill>
              </a:endParaRPr>
            </a:p>
          </p:txBody>
        </p:sp>
        <p:sp>
          <p:nvSpPr>
            <p:cNvPr id="17" name="Rectángulo redondeado 16">
              <a:extLst>
                <a:ext uri="{FF2B5EF4-FFF2-40B4-BE49-F238E27FC236}">
                  <a16:creationId xmlns:a16="http://schemas.microsoft.com/office/drawing/2014/main" id="{43F36DFC-F638-779B-0878-B5E8AD53AD3E}"/>
                </a:ext>
              </a:extLst>
            </p:cNvPr>
            <p:cNvSpPr/>
            <p:nvPr/>
          </p:nvSpPr>
          <p:spPr>
            <a:xfrm>
              <a:off x="518258" y="8290675"/>
              <a:ext cx="5838092" cy="633046"/>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RESULTADOS</a:t>
              </a:r>
            </a:p>
          </p:txBody>
        </p:sp>
      </p:grpSp>
      <p:grpSp>
        <p:nvGrpSpPr>
          <p:cNvPr id="4" name="Grupo 3">
            <a:extLst>
              <a:ext uri="{FF2B5EF4-FFF2-40B4-BE49-F238E27FC236}">
                <a16:creationId xmlns:a16="http://schemas.microsoft.com/office/drawing/2014/main" id="{5FCC48C4-680E-DC53-FF73-95EB091356FB}"/>
              </a:ext>
            </a:extLst>
          </p:cNvPr>
          <p:cNvGrpSpPr/>
          <p:nvPr/>
        </p:nvGrpSpPr>
        <p:grpSpPr>
          <a:xfrm>
            <a:off x="225180" y="3484254"/>
            <a:ext cx="14668990" cy="1504934"/>
            <a:chOff x="225180" y="3930299"/>
            <a:chExt cx="14668990" cy="1504934"/>
          </a:xfrm>
        </p:grpSpPr>
        <p:sp>
          <p:nvSpPr>
            <p:cNvPr id="8" name="Rectángulo redondeado 7">
              <a:extLst>
                <a:ext uri="{FF2B5EF4-FFF2-40B4-BE49-F238E27FC236}">
                  <a16:creationId xmlns:a16="http://schemas.microsoft.com/office/drawing/2014/main" id="{FEB7D3ED-CF02-C938-2FA1-39EE97AC2AA9}"/>
                </a:ext>
              </a:extLst>
            </p:cNvPr>
            <p:cNvSpPr/>
            <p:nvPr/>
          </p:nvSpPr>
          <p:spPr>
            <a:xfrm>
              <a:off x="225180" y="4246822"/>
              <a:ext cx="14668990" cy="1188411"/>
            </a:xfrm>
            <a:prstGeom prst="roundRect">
              <a:avLst>
                <a:gd name="adj" fmla="val 9702"/>
              </a:avLst>
            </a:prstGeom>
            <a:solidFill>
              <a:schemeClr val="bg1"/>
            </a:solidFill>
            <a:ln>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tIns="360000" rtlCol="0" anchor="t"/>
            <a:lstStyle/>
            <a:p>
              <a:pPr algn="just">
                <a:lnSpc>
                  <a:spcPct val="80000"/>
                </a:lnSpc>
              </a:pPr>
              <a:r>
                <a:rPr lang="es-ES_tradnl" i="1">
                  <a:solidFill>
                    <a:schemeClr val="tx1"/>
                  </a:solidFill>
                </a:rPr>
                <a:t>Este trabajo tiene como objetivo clasificar a los sujetos en distintos subgrupos nutricionales o </a:t>
              </a:r>
              <a:r>
                <a:rPr lang="es-ES_tradnl" i="1" err="1">
                  <a:solidFill>
                    <a:schemeClr val="tx1"/>
                  </a:solidFill>
                </a:rPr>
                <a:t>dietotipos</a:t>
              </a:r>
              <a:r>
                <a:rPr lang="es-ES_tradnl" i="1">
                  <a:solidFill>
                    <a:schemeClr val="tx1"/>
                  </a:solidFill>
                </a:rPr>
                <a:t> según su ingesta dietética y sus resultados de salud, utilizando métodos de reducción dimensional. Esta estrategia permite avanzar hacia intervenciones personalizadas que mejoren la salud cardiometabólica y la calidad de vida.</a:t>
              </a:r>
              <a:endParaRPr lang="es-ES_tradnl" sz="2400" i="1">
                <a:solidFill>
                  <a:schemeClr val="tx1"/>
                </a:solidFill>
              </a:endParaRPr>
            </a:p>
          </p:txBody>
        </p:sp>
        <p:sp>
          <p:nvSpPr>
            <p:cNvPr id="7" name="Rectángulo redondeado 6">
              <a:extLst>
                <a:ext uri="{FF2B5EF4-FFF2-40B4-BE49-F238E27FC236}">
                  <a16:creationId xmlns:a16="http://schemas.microsoft.com/office/drawing/2014/main" id="{3945C9BD-E878-C904-BB12-F0BA2D1763CA}"/>
                </a:ext>
              </a:extLst>
            </p:cNvPr>
            <p:cNvSpPr/>
            <p:nvPr/>
          </p:nvSpPr>
          <p:spPr>
            <a:xfrm>
              <a:off x="518258" y="3930299"/>
              <a:ext cx="5838092" cy="633046"/>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INTRODUCCIÓN</a:t>
              </a:r>
            </a:p>
          </p:txBody>
        </p:sp>
      </p:grpSp>
      <p:grpSp>
        <p:nvGrpSpPr>
          <p:cNvPr id="6" name="Grupo 5">
            <a:extLst>
              <a:ext uri="{FF2B5EF4-FFF2-40B4-BE49-F238E27FC236}">
                <a16:creationId xmlns:a16="http://schemas.microsoft.com/office/drawing/2014/main" id="{7B23F5A3-8FA4-BB38-32D0-0ECAD0F925F2}"/>
              </a:ext>
            </a:extLst>
          </p:cNvPr>
          <p:cNvGrpSpPr/>
          <p:nvPr/>
        </p:nvGrpSpPr>
        <p:grpSpPr>
          <a:xfrm>
            <a:off x="207596" y="5235817"/>
            <a:ext cx="14668990" cy="1992925"/>
            <a:chOff x="207596" y="6110487"/>
            <a:chExt cx="14668990" cy="1992925"/>
          </a:xfrm>
        </p:grpSpPr>
        <p:sp>
          <p:nvSpPr>
            <p:cNvPr id="14" name="Rectángulo redondeado 13">
              <a:extLst>
                <a:ext uri="{FF2B5EF4-FFF2-40B4-BE49-F238E27FC236}">
                  <a16:creationId xmlns:a16="http://schemas.microsoft.com/office/drawing/2014/main" id="{CB14F1FF-25D2-FA75-CD9F-A24420348853}"/>
                </a:ext>
              </a:extLst>
            </p:cNvPr>
            <p:cNvSpPr/>
            <p:nvPr/>
          </p:nvSpPr>
          <p:spPr>
            <a:xfrm>
              <a:off x="207596" y="6427010"/>
              <a:ext cx="14668990" cy="1676402"/>
            </a:xfrm>
            <a:prstGeom prst="roundRect">
              <a:avLst>
                <a:gd name="adj" fmla="val 9702"/>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tIns="360000" rtlCol="0" anchor="t"/>
            <a:lstStyle/>
            <a:p>
              <a:pPr algn="just">
                <a:lnSpc>
                  <a:spcPct val="80000"/>
                </a:lnSpc>
              </a:pPr>
              <a:r>
                <a:rPr lang="es-ES_tradnl" i="1">
                  <a:solidFill>
                    <a:schemeClr val="tx1"/>
                  </a:solidFill>
                </a:rPr>
                <a:t>Se realizó un análisis exploratorio multidimensional con datos dietéticos detallados de la base de datos proporcionada, incluyendo cuestionarios validados (FFQ y recordatorio de 72h), medidas antropométricas y bioquímicas. Mediante un análisis de PCA se analizaron 85 variables estandarizadas (21 dietéticas y 64 nutricionales), identificándose cuatro componentes dietéticos principales. Se aplicó un </a:t>
              </a:r>
              <a:r>
                <a:rPr lang="es-ES_tradnl" i="1" err="1">
                  <a:solidFill>
                    <a:schemeClr val="tx1"/>
                  </a:solidFill>
                </a:rPr>
                <a:t>parallel</a:t>
              </a:r>
              <a:r>
                <a:rPr lang="es-ES_tradnl" i="1">
                  <a:solidFill>
                    <a:schemeClr val="tx1"/>
                  </a:solidFill>
                </a:rPr>
                <a:t> </a:t>
              </a:r>
              <a:r>
                <a:rPr lang="es-ES_tradnl" i="1" err="1">
                  <a:solidFill>
                    <a:schemeClr val="tx1"/>
                  </a:solidFill>
                </a:rPr>
                <a:t>analysis</a:t>
              </a:r>
              <a:r>
                <a:rPr lang="es-ES_tradnl" i="1">
                  <a:solidFill>
                    <a:schemeClr val="tx1"/>
                  </a:solidFill>
                </a:rPr>
                <a:t> para confirmar el número óptimo de factores, y se clasificó a los participantes según su grado de adherencia a cada patrón. Posteriormente, se evaluaron correlaciones de Spearman entre los factores dietéticos y 104 variables clínicas, ajustando por energía y posibles confusores</a:t>
              </a:r>
              <a:endParaRPr lang="es-ES_tradnl" sz="2400" i="1">
                <a:solidFill>
                  <a:schemeClr val="tx1"/>
                </a:solidFill>
              </a:endParaRPr>
            </a:p>
          </p:txBody>
        </p:sp>
        <p:sp>
          <p:nvSpPr>
            <p:cNvPr id="15" name="Rectángulo redondeado 14">
              <a:extLst>
                <a:ext uri="{FF2B5EF4-FFF2-40B4-BE49-F238E27FC236}">
                  <a16:creationId xmlns:a16="http://schemas.microsoft.com/office/drawing/2014/main" id="{F33D0645-E9FA-A931-364E-3210E3E69D6A}"/>
                </a:ext>
              </a:extLst>
            </p:cNvPr>
            <p:cNvSpPr/>
            <p:nvPr/>
          </p:nvSpPr>
          <p:spPr>
            <a:xfrm>
              <a:off x="500674" y="6110487"/>
              <a:ext cx="5838092" cy="633046"/>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METODOLOGÍA</a:t>
              </a:r>
            </a:p>
          </p:txBody>
        </p:sp>
      </p:grpSp>
      <p:grpSp>
        <p:nvGrpSpPr>
          <p:cNvPr id="10" name="Grupo 9">
            <a:extLst>
              <a:ext uri="{FF2B5EF4-FFF2-40B4-BE49-F238E27FC236}">
                <a16:creationId xmlns:a16="http://schemas.microsoft.com/office/drawing/2014/main" id="{20BD9571-E0A9-AB44-7B64-0F522BA4288F}"/>
              </a:ext>
            </a:extLst>
          </p:cNvPr>
          <p:cNvGrpSpPr/>
          <p:nvPr/>
        </p:nvGrpSpPr>
        <p:grpSpPr>
          <a:xfrm>
            <a:off x="225181" y="17303689"/>
            <a:ext cx="9095800" cy="3844742"/>
            <a:chOff x="225181" y="17303689"/>
            <a:chExt cx="9095800" cy="3844742"/>
          </a:xfrm>
        </p:grpSpPr>
        <p:sp>
          <p:nvSpPr>
            <p:cNvPr id="22" name="Rectángulo redondeado 21">
              <a:extLst>
                <a:ext uri="{FF2B5EF4-FFF2-40B4-BE49-F238E27FC236}">
                  <a16:creationId xmlns:a16="http://schemas.microsoft.com/office/drawing/2014/main" id="{381B9892-98E6-4609-C6F1-567DBF51A163}"/>
                </a:ext>
              </a:extLst>
            </p:cNvPr>
            <p:cNvSpPr/>
            <p:nvPr/>
          </p:nvSpPr>
          <p:spPr>
            <a:xfrm>
              <a:off x="225181" y="17620211"/>
              <a:ext cx="9095800" cy="3528220"/>
            </a:xfrm>
            <a:prstGeom prst="roundRect">
              <a:avLst>
                <a:gd name="adj" fmla="val 9702"/>
              </a:avLst>
            </a:prstGeom>
            <a:solidFill>
              <a:schemeClr val="bg1"/>
            </a:solidFill>
            <a:ln>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tIns="360000" rtlCol="0" anchor="t"/>
            <a:lstStyle/>
            <a:p>
              <a:pPr algn="just">
                <a:lnSpc>
                  <a:spcPct val="80000"/>
                </a:lnSpc>
              </a:pPr>
              <a:r>
                <a:rPr lang="es-ES_tradnl" i="1">
                  <a:solidFill>
                    <a:schemeClr val="tx1"/>
                  </a:solidFill>
                </a:rPr>
                <a:t>Los cuatro patrones dietéticos identificados muestran perfiles nutricionales y clínicos diferenciados que permiten establecer relaciones entre la dieta y marcadores de salud metabólica. El patrón proto-omnívoro (F1p-O) se asoció positivamente con masa magra, agua corporal total y fuerza muscular, lo que sugiere un perfil metabólicamente activo. El patrón pro-vegetariano (F2p-V) mostró asociaciones favorables con vitaminas hidrosolubles y un menor nivel de insulina, apuntando a un posible efecto protector frente a la resistencia a la insulina. El patrón pro-Mediterráneo (F3p-M) se relacionó inversamente con interleucina-6 y zinc, lo que podría indicar un perfil antiinflamatorio. Por otro lado, el patrón pro-</a:t>
              </a:r>
              <a:r>
                <a:rPr lang="es-ES_tradnl" i="1" err="1">
                  <a:solidFill>
                    <a:schemeClr val="tx1"/>
                  </a:solidFill>
                </a:rPr>
                <a:t>pescetariano</a:t>
              </a:r>
              <a:r>
                <a:rPr lang="es-ES_tradnl" i="1">
                  <a:solidFill>
                    <a:schemeClr val="tx1"/>
                  </a:solidFill>
                </a:rPr>
                <a:t> saludable (F4p-P) mostró una correlación positiva con selenio, aunque no alcanzó significación tras el ajuste. Estos resultados respaldan la utilidad del enfoque de nutrición de precisión para identificar </a:t>
              </a:r>
              <a:r>
                <a:rPr lang="es-ES_tradnl" i="1" err="1">
                  <a:solidFill>
                    <a:schemeClr val="tx1"/>
                  </a:solidFill>
                </a:rPr>
                <a:t>dietotipos</a:t>
              </a:r>
              <a:r>
                <a:rPr lang="es-ES_tradnl" i="1">
                  <a:solidFill>
                    <a:schemeClr val="tx1"/>
                  </a:solidFill>
                </a:rPr>
                <a:t> con implicaciones clínicas, particularmente en el contexto del metabolismo y la inflamación, dos ejes clave en enfermedades como la obesidad y sus comorbilidades.</a:t>
              </a:r>
              <a:endParaRPr lang="es-ES_tradnl" sz="2400" i="1">
                <a:solidFill>
                  <a:schemeClr val="tx1"/>
                </a:solidFill>
              </a:endParaRPr>
            </a:p>
          </p:txBody>
        </p:sp>
        <p:sp>
          <p:nvSpPr>
            <p:cNvPr id="23" name="Rectángulo redondeado 22">
              <a:extLst>
                <a:ext uri="{FF2B5EF4-FFF2-40B4-BE49-F238E27FC236}">
                  <a16:creationId xmlns:a16="http://schemas.microsoft.com/office/drawing/2014/main" id="{A2D4C693-7BBD-E0C1-588A-41A91139D35B}"/>
                </a:ext>
              </a:extLst>
            </p:cNvPr>
            <p:cNvSpPr/>
            <p:nvPr/>
          </p:nvSpPr>
          <p:spPr>
            <a:xfrm>
              <a:off x="518258" y="17303689"/>
              <a:ext cx="5838092" cy="633046"/>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DISCUSIÓN</a:t>
              </a:r>
            </a:p>
          </p:txBody>
        </p:sp>
      </p:grpSp>
      <p:grpSp>
        <p:nvGrpSpPr>
          <p:cNvPr id="11" name="Grupo 10">
            <a:extLst>
              <a:ext uri="{FF2B5EF4-FFF2-40B4-BE49-F238E27FC236}">
                <a16:creationId xmlns:a16="http://schemas.microsoft.com/office/drawing/2014/main" id="{623B4F90-B675-90D5-3A62-801C71241135}"/>
              </a:ext>
            </a:extLst>
          </p:cNvPr>
          <p:cNvGrpSpPr/>
          <p:nvPr/>
        </p:nvGrpSpPr>
        <p:grpSpPr>
          <a:xfrm>
            <a:off x="9527458" y="17303689"/>
            <a:ext cx="5366712" cy="3844742"/>
            <a:chOff x="7784856" y="17303689"/>
            <a:chExt cx="7109314" cy="3844742"/>
          </a:xfrm>
        </p:grpSpPr>
        <p:sp>
          <p:nvSpPr>
            <p:cNvPr id="24" name="Rectángulo redondeado 23">
              <a:extLst>
                <a:ext uri="{FF2B5EF4-FFF2-40B4-BE49-F238E27FC236}">
                  <a16:creationId xmlns:a16="http://schemas.microsoft.com/office/drawing/2014/main" id="{C0FDA565-7231-A04B-604B-CBBA360FA2A9}"/>
                </a:ext>
              </a:extLst>
            </p:cNvPr>
            <p:cNvSpPr/>
            <p:nvPr/>
          </p:nvSpPr>
          <p:spPr>
            <a:xfrm>
              <a:off x="7784856" y="17620211"/>
              <a:ext cx="7109314" cy="3528220"/>
            </a:xfrm>
            <a:prstGeom prst="roundRect">
              <a:avLst>
                <a:gd name="adj" fmla="val 9702"/>
              </a:avLst>
            </a:prstGeom>
            <a:solidFill>
              <a:schemeClr val="bg1"/>
            </a:solidFill>
            <a:ln>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tIns="360000" rtlCol="0" anchor="t"/>
            <a:lstStyle/>
            <a:p>
              <a:pPr algn="just">
                <a:lnSpc>
                  <a:spcPct val="80000"/>
                </a:lnSpc>
              </a:pPr>
              <a:r>
                <a:rPr lang="es-ES_tradnl" i="1">
                  <a:solidFill>
                    <a:schemeClr val="tx1"/>
                  </a:solidFill>
                </a:rPr>
                <a:t>Nuestros hallazgos sugieren que los patrones dietéticos </a:t>
              </a:r>
              <a:r>
                <a:rPr lang="es-ES_tradnl" i="1" err="1">
                  <a:solidFill>
                    <a:schemeClr val="tx1"/>
                  </a:solidFill>
                </a:rPr>
                <a:t>protoomnívoros</a:t>
              </a:r>
              <a:r>
                <a:rPr lang="es-ES_tradnl" i="1">
                  <a:solidFill>
                    <a:schemeClr val="tx1"/>
                  </a:solidFill>
                </a:rPr>
                <a:t> se asocian positivamente con los componentes de masa magra, mientras que las dietas basadas en plantas mostraron tendencias opuestas. Los patrones dietéticos mediterráneos indujeron una posible asociación con perfiles antiinflamatorios. Estos resultados resaltan la posible utilidad de los métodos de reducción dimensional para comprender la presencia de </a:t>
              </a:r>
              <a:r>
                <a:rPr lang="es-ES_tradnl" i="1" err="1">
                  <a:solidFill>
                    <a:schemeClr val="tx1"/>
                  </a:solidFill>
                </a:rPr>
                <a:t>dietotipos</a:t>
              </a:r>
              <a:r>
                <a:rPr lang="es-ES_tradnl" i="1">
                  <a:solidFill>
                    <a:schemeClr val="tx1"/>
                  </a:solidFill>
                </a:rPr>
                <a:t> agrupados cualitativos que relacionan la dieta con los resultados de salud para la prescripción de nutrición de precisión.</a:t>
              </a:r>
              <a:endParaRPr lang="es-ES_tradnl" sz="2400" i="1">
                <a:solidFill>
                  <a:schemeClr val="tx1"/>
                </a:solidFill>
              </a:endParaRPr>
            </a:p>
          </p:txBody>
        </p:sp>
        <p:sp>
          <p:nvSpPr>
            <p:cNvPr id="25" name="Rectángulo redondeado 24">
              <a:extLst>
                <a:ext uri="{FF2B5EF4-FFF2-40B4-BE49-F238E27FC236}">
                  <a16:creationId xmlns:a16="http://schemas.microsoft.com/office/drawing/2014/main" id="{0097D6A2-C865-70C9-C895-A45D8FA392DF}"/>
                </a:ext>
              </a:extLst>
            </p:cNvPr>
            <p:cNvSpPr/>
            <p:nvPr/>
          </p:nvSpPr>
          <p:spPr>
            <a:xfrm>
              <a:off x="8077933" y="17303689"/>
              <a:ext cx="5838092" cy="633046"/>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CONCLUSIONES</a:t>
              </a:r>
            </a:p>
          </p:txBody>
        </p:sp>
      </p:grpSp>
      <p:pic>
        <p:nvPicPr>
          <p:cNvPr id="1028" name="Picture 4">
            <a:extLst>
              <a:ext uri="{FF2B5EF4-FFF2-40B4-BE49-F238E27FC236}">
                <a16:creationId xmlns:a16="http://schemas.microsoft.com/office/drawing/2014/main" id="{70274CC9-2241-1244-4118-364EC63C34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50767" y="-95516"/>
            <a:ext cx="2325820" cy="1400890"/>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upo 17">
            <a:extLst>
              <a:ext uri="{FF2B5EF4-FFF2-40B4-BE49-F238E27FC236}">
                <a16:creationId xmlns:a16="http://schemas.microsoft.com/office/drawing/2014/main" id="{8F6A5FD5-7463-A593-72C7-F0E4EB285025}"/>
              </a:ext>
            </a:extLst>
          </p:cNvPr>
          <p:cNvGrpSpPr>
            <a:grpSpLocks noChangeAspect="1"/>
          </p:cNvGrpSpPr>
          <p:nvPr/>
        </p:nvGrpSpPr>
        <p:grpSpPr>
          <a:xfrm>
            <a:off x="0" y="-5895"/>
            <a:ext cx="3397496" cy="2303046"/>
            <a:chOff x="0" y="-5895"/>
            <a:chExt cx="4834200" cy="3276938"/>
          </a:xfrm>
        </p:grpSpPr>
        <p:pic>
          <p:nvPicPr>
            <p:cNvPr id="5" name="Imagen 4">
              <a:extLst>
                <a:ext uri="{FF2B5EF4-FFF2-40B4-BE49-F238E27FC236}">
                  <a16:creationId xmlns:a16="http://schemas.microsoft.com/office/drawing/2014/main" id="{DE58BDFA-8AF2-7019-7FBC-D37E50AE445C}"/>
                </a:ext>
              </a:extLst>
            </p:cNvPr>
            <p:cNvPicPr>
              <a:picLocks noChangeAspect="1"/>
            </p:cNvPicPr>
            <p:nvPr/>
          </p:nvPicPr>
          <p:blipFill>
            <a:blip r:embed="rId3"/>
            <a:stretch>
              <a:fillRect/>
            </a:stretch>
          </p:blipFill>
          <p:spPr>
            <a:xfrm>
              <a:off x="0" y="-5895"/>
              <a:ext cx="4834200" cy="3276938"/>
            </a:xfrm>
            <a:prstGeom prst="rect">
              <a:avLst/>
            </a:prstGeom>
          </p:spPr>
        </p:pic>
        <p:sp>
          <p:nvSpPr>
            <p:cNvPr id="2" name="Rectángulo 1">
              <a:extLst>
                <a:ext uri="{FF2B5EF4-FFF2-40B4-BE49-F238E27FC236}">
                  <a16:creationId xmlns:a16="http://schemas.microsoft.com/office/drawing/2014/main" id="{AE74DE59-F695-8E93-09D0-A92C58D17992}"/>
                </a:ext>
              </a:extLst>
            </p:cNvPr>
            <p:cNvSpPr/>
            <p:nvPr/>
          </p:nvSpPr>
          <p:spPr>
            <a:xfrm>
              <a:off x="964642" y="1549130"/>
              <a:ext cx="2257529" cy="6715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3" name="Rectángulo redondeado 2">
            <a:extLst>
              <a:ext uri="{FF2B5EF4-FFF2-40B4-BE49-F238E27FC236}">
                <a16:creationId xmlns:a16="http://schemas.microsoft.com/office/drawing/2014/main" id="{A8921268-A726-C96C-B743-206883618C91}"/>
              </a:ext>
            </a:extLst>
          </p:cNvPr>
          <p:cNvSpPr/>
          <p:nvPr/>
        </p:nvSpPr>
        <p:spPr>
          <a:xfrm>
            <a:off x="677955" y="1320342"/>
            <a:ext cx="13763441" cy="1981203"/>
          </a:xfrm>
          <a:prstGeom prst="roundRect">
            <a:avLst>
              <a:gd name="adj" fmla="val 9702"/>
            </a:avLst>
          </a:prstGeom>
          <a:solidFill>
            <a:srgbClr val="4196C9"/>
          </a:solidFill>
          <a:ln>
            <a:noFill/>
          </a:ln>
        </p:spPr>
        <p:style>
          <a:lnRef idx="2">
            <a:schemeClr val="accent1">
              <a:shade val="15000"/>
            </a:schemeClr>
          </a:lnRef>
          <a:fillRef idx="1">
            <a:schemeClr val="accent1"/>
          </a:fillRef>
          <a:effectRef idx="0">
            <a:schemeClr val="accent1"/>
          </a:effectRef>
          <a:fontRef idx="minor">
            <a:schemeClr val="lt1"/>
          </a:fontRef>
        </p:style>
        <p:txBody>
          <a:bodyPr lIns="90000" tIns="46800" rtlCol="0" anchor="ctr"/>
          <a:lstStyle/>
          <a:p>
            <a:pPr algn="ctr"/>
            <a:r>
              <a:rPr lang="es-ES_tradnl" sz="4000" b="1">
                <a:solidFill>
                  <a:schemeClr val="bg1"/>
                </a:solidFill>
              </a:rPr>
              <a:t>Análisis descriptivos de poblaciones fenotípicas </a:t>
            </a:r>
          </a:p>
          <a:p>
            <a:pPr algn="ctr">
              <a:lnSpc>
                <a:spcPct val="80000"/>
              </a:lnSpc>
            </a:pPr>
            <a:r>
              <a:rPr lang="es-ES_tradnl" sz="2800" b="1" i="1">
                <a:solidFill>
                  <a:schemeClr val="bg1"/>
                </a:solidFill>
              </a:rPr>
              <a:t>Estadística y R para Ciencias de la Salud</a:t>
            </a:r>
            <a:endParaRPr lang="es-ES_tradnl" sz="3600" b="1" i="1">
              <a:solidFill>
                <a:schemeClr val="bg1"/>
              </a:solidFill>
            </a:endParaRPr>
          </a:p>
          <a:p>
            <a:pPr algn="ctr">
              <a:lnSpc>
                <a:spcPct val="80000"/>
              </a:lnSpc>
            </a:pPr>
            <a:r>
              <a:rPr lang="es-ES_tradnl" sz="2000" b="1" i="1">
                <a:solidFill>
                  <a:schemeClr val="bg1"/>
                </a:solidFill>
              </a:rPr>
              <a:t>Víctor de la O, Edwin Fernández-Cruz </a:t>
            </a:r>
          </a:p>
        </p:txBody>
      </p:sp>
      <p:sp>
        <p:nvSpPr>
          <p:cNvPr id="19" name="CuadroTexto 18">
            <a:extLst>
              <a:ext uri="{FF2B5EF4-FFF2-40B4-BE49-F238E27FC236}">
                <a16:creationId xmlns:a16="http://schemas.microsoft.com/office/drawing/2014/main" id="{16E043BC-62DC-A50A-F677-84121C77150E}"/>
              </a:ext>
            </a:extLst>
          </p:cNvPr>
          <p:cNvSpPr txBox="1"/>
          <p:nvPr/>
        </p:nvSpPr>
        <p:spPr>
          <a:xfrm>
            <a:off x="3785136" y="244115"/>
            <a:ext cx="8168971" cy="769441"/>
          </a:xfrm>
          <a:prstGeom prst="rect">
            <a:avLst/>
          </a:prstGeom>
          <a:solidFill>
            <a:srgbClr val="FF0000"/>
          </a:solidFill>
        </p:spPr>
        <p:txBody>
          <a:bodyPr wrap="square" rtlCol="0">
            <a:spAutoFit/>
          </a:bodyPr>
          <a:lstStyle/>
          <a:p>
            <a:pPr algn="ctr"/>
            <a:r>
              <a:rPr lang="es-ES_tradnl" sz="4400" b="1">
                <a:solidFill>
                  <a:schemeClr val="bg1"/>
                </a:solidFill>
              </a:rPr>
              <a:t>EJEMPLO DE PÓSTER</a:t>
            </a:r>
          </a:p>
        </p:txBody>
      </p:sp>
      <p:pic>
        <p:nvPicPr>
          <p:cNvPr id="1026" name="Imagen 1025">
            <a:extLst>
              <a:ext uri="{FF2B5EF4-FFF2-40B4-BE49-F238E27FC236}">
                <a16:creationId xmlns:a16="http://schemas.microsoft.com/office/drawing/2014/main" id="{CE2825C3-FEB7-85C5-586A-818E2C8F72A7}"/>
              </a:ext>
            </a:extLst>
          </p:cNvPr>
          <p:cNvPicPr>
            <a:picLocks noChangeAspect="1"/>
          </p:cNvPicPr>
          <p:nvPr/>
        </p:nvPicPr>
        <p:blipFill>
          <a:blip r:embed="rId4"/>
          <a:stretch>
            <a:fillRect/>
          </a:stretch>
        </p:blipFill>
        <p:spPr>
          <a:xfrm>
            <a:off x="1492514" y="12668012"/>
            <a:ext cx="4585243" cy="4359971"/>
          </a:xfrm>
          <a:prstGeom prst="rect">
            <a:avLst/>
          </a:prstGeom>
        </p:spPr>
      </p:pic>
      <p:pic>
        <p:nvPicPr>
          <p:cNvPr id="1030" name="Imagen 1029">
            <a:extLst>
              <a:ext uri="{FF2B5EF4-FFF2-40B4-BE49-F238E27FC236}">
                <a16:creationId xmlns:a16="http://schemas.microsoft.com/office/drawing/2014/main" id="{67AE5237-CDD3-C381-4492-77FCF77CE19F}"/>
              </a:ext>
            </a:extLst>
          </p:cNvPr>
          <p:cNvPicPr>
            <a:picLocks noChangeAspect="1"/>
          </p:cNvPicPr>
          <p:nvPr/>
        </p:nvPicPr>
        <p:blipFill>
          <a:blip r:embed="rId5"/>
          <a:stretch>
            <a:fillRect/>
          </a:stretch>
        </p:blipFill>
        <p:spPr>
          <a:xfrm>
            <a:off x="8799234" y="12556709"/>
            <a:ext cx="4488385" cy="4359971"/>
          </a:xfrm>
          <a:prstGeom prst="rect">
            <a:avLst/>
          </a:prstGeom>
        </p:spPr>
      </p:pic>
      <p:pic>
        <p:nvPicPr>
          <p:cNvPr id="1031" name="Imagen 1030">
            <a:extLst>
              <a:ext uri="{FF2B5EF4-FFF2-40B4-BE49-F238E27FC236}">
                <a16:creationId xmlns:a16="http://schemas.microsoft.com/office/drawing/2014/main" id="{48ABB6AD-8DEB-8DDF-B8F6-3CA6779148A2}"/>
              </a:ext>
            </a:extLst>
          </p:cNvPr>
          <p:cNvPicPr>
            <a:picLocks noChangeAspect="1"/>
          </p:cNvPicPr>
          <p:nvPr/>
        </p:nvPicPr>
        <p:blipFill>
          <a:blip r:embed="rId6"/>
          <a:srcRect r="-355"/>
          <a:stretch/>
        </p:blipFill>
        <p:spPr>
          <a:xfrm>
            <a:off x="500674" y="8825800"/>
            <a:ext cx="14194891" cy="2911351"/>
          </a:xfrm>
          <a:prstGeom prst="rect">
            <a:avLst/>
          </a:prstGeom>
        </p:spPr>
      </p:pic>
      <p:sp>
        <p:nvSpPr>
          <p:cNvPr id="1036" name="Rectángulo redondeado 1035">
            <a:extLst>
              <a:ext uri="{FF2B5EF4-FFF2-40B4-BE49-F238E27FC236}">
                <a16:creationId xmlns:a16="http://schemas.microsoft.com/office/drawing/2014/main" id="{AFAF9801-11D6-F874-E9A8-A3E0E4590764}"/>
              </a:ext>
            </a:extLst>
          </p:cNvPr>
          <p:cNvSpPr/>
          <p:nvPr/>
        </p:nvSpPr>
        <p:spPr>
          <a:xfrm>
            <a:off x="518258" y="8158328"/>
            <a:ext cx="13959752" cy="633046"/>
          </a:xfrm>
          <a:prstGeom prst="round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s-ES_tradnl" sz="1800" b="1" i="0" u="none" strike="noStrike" kern="1200" cap="none" spc="0" normalizeH="0" baseline="0" noProof="0">
                <a:ln>
                  <a:noFill/>
                </a:ln>
                <a:solidFill>
                  <a:srgbClr val="4196C9"/>
                </a:solidFill>
                <a:effectLst/>
                <a:uLnTx/>
                <a:uFillTx/>
                <a:latin typeface="Aptos" panose="02110004020202020204"/>
                <a:ea typeface="+mn-ea"/>
                <a:cs typeface="+mn-cs"/>
              </a:rPr>
              <a:t>Figura 1. </a:t>
            </a:r>
            <a:r>
              <a:rPr kumimoji="0" lang="es-ES_tradnl" sz="1800" b="0" i="0" u="none" strike="noStrike" kern="1200" cap="none" spc="0" normalizeH="0" baseline="0" noProof="0">
                <a:ln>
                  <a:noFill/>
                </a:ln>
                <a:solidFill>
                  <a:prstClr val="black"/>
                </a:solidFill>
                <a:effectLst/>
                <a:uLnTx/>
                <a:uFillTx/>
                <a:latin typeface="Aptos" panose="02110004020202020204"/>
                <a:ea typeface="+mn-ea"/>
                <a:cs typeface="+mn-cs"/>
              </a:rPr>
              <a:t>Diagramas de cajas de la distribución más representativa del consumo dietético según cada factor estratificado por adherencia según los valores medianos</a:t>
            </a:r>
          </a:p>
        </p:txBody>
      </p:sp>
      <p:sp>
        <p:nvSpPr>
          <p:cNvPr id="1037" name="Rectángulo redondeado 1036">
            <a:extLst>
              <a:ext uri="{FF2B5EF4-FFF2-40B4-BE49-F238E27FC236}">
                <a16:creationId xmlns:a16="http://schemas.microsoft.com/office/drawing/2014/main" id="{60842445-E351-8E63-2B2D-F06DA2DB4243}"/>
              </a:ext>
            </a:extLst>
          </p:cNvPr>
          <p:cNvSpPr/>
          <p:nvPr/>
        </p:nvSpPr>
        <p:spPr>
          <a:xfrm>
            <a:off x="518258" y="11923663"/>
            <a:ext cx="6692011" cy="633046"/>
          </a:xfrm>
          <a:prstGeom prst="round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s-ES_tradnl" sz="1800" b="1" i="0" u="none" strike="noStrike" kern="1200" cap="none" spc="0" normalizeH="0" baseline="0" noProof="0">
                <a:ln>
                  <a:noFill/>
                </a:ln>
                <a:solidFill>
                  <a:srgbClr val="4196C9"/>
                </a:solidFill>
                <a:effectLst/>
                <a:uLnTx/>
                <a:uFillTx/>
                <a:latin typeface="Aptos" panose="02110004020202020204"/>
                <a:ea typeface="+mn-ea"/>
                <a:cs typeface="+mn-cs"/>
              </a:rPr>
              <a:t>Figura 2. </a:t>
            </a:r>
            <a:r>
              <a:rPr kumimoji="0" lang="es-ES_tradnl" sz="1800" b="0" i="0" u="none" strike="noStrike" kern="1200" cap="none" spc="0" normalizeH="0" baseline="0" noProof="0" err="1">
                <a:ln>
                  <a:noFill/>
                </a:ln>
                <a:solidFill>
                  <a:prstClr val="black"/>
                </a:solidFill>
                <a:effectLst/>
                <a:uLnTx/>
                <a:uFillTx/>
                <a:latin typeface="Aptos" panose="02110004020202020204"/>
                <a:ea typeface="+mn-ea"/>
                <a:cs typeface="+mn-cs"/>
              </a:rPr>
              <a:t>Complex</a:t>
            </a:r>
            <a:r>
              <a:rPr kumimoji="0" lang="es-ES_tradnl" sz="1800" b="0" i="0" u="none" strike="noStrike" kern="1200" cap="none" spc="0" normalizeH="0" baseline="0" noProof="0">
                <a:ln>
                  <a:noFill/>
                </a:ln>
                <a:solidFill>
                  <a:prstClr val="black"/>
                </a:solidFill>
                <a:effectLst/>
                <a:uLnTx/>
                <a:uFillTx/>
                <a:latin typeface="Aptos" panose="02110004020202020204"/>
                <a:ea typeface="+mn-ea"/>
                <a:cs typeface="+mn-cs"/>
              </a:rPr>
              <a:t> </a:t>
            </a:r>
            <a:r>
              <a:rPr kumimoji="0" lang="es-ES_tradnl" sz="1800" b="0" i="0" u="none" strike="noStrike" kern="1200" cap="none" spc="0" normalizeH="0" baseline="0" noProof="0" err="1">
                <a:ln>
                  <a:noFill/>
                </a:ln>
                <a:solidFill>
                  <a:prstClr val="black"/>
                </a:solidFill>
                <a:effectLst/>
                <a:uLnTx/>
                <a:uFillTx/>
                <a:latin typeface="Aptos" panose="02110004020202020204"/>
                <a:ea typeface="+mn-ea"/>
                <a:cs typeface="+mn-cs"/>
              </a:rPr>
              <a:t>heatmap</a:t>
            </a:r>
            <a:r>
              <a:rPr kumimoji="0" lang="es-ES_tradnl" sz="1800" b="0" i="0" u="none" strike="noStrike" kern="1200" cap="none" spc="0" normalizeH="0" baseline="0" noProof="0">
                <a:ln>
                  <a:noFill/>
                </a:ln>
                <a:solidFill>
                  <a:prstClr val="black"/>
                </a:solidFill>
                <a:effectLst/>
                <a:uLnTx/>
                <a:uFillTx/>
                <a:latin typeface="Aptos" panose="02110004020202020204"/>
                <a:ea typeface="+mn-ea"/>
                <a:cs typeface="+mn-cs"/>
              </a:rPr>
              <a:t> de características clínicas según cada Factor (F)</a:t>
            </a:r>
          </a:p>
        </p:txBody>
      </p:sp>
      <p:sp>
        <p:nvSpPr>
          <p:cNvPr id="1038" name="Rectángulo redondeado 1037">
            <a:extLst>
              <a:ext uri="{FF2B5EF4-FFF2-40B4-BE49-F238E27FC236}">
                <a16:creationId xmlns:a16="http://schemas.microsoft.com/office/drawing/2014/main" id="{20F2FDA8-F2AE-8EC6-EFD0-E92D4FCAEDFB}"/>
              </a:ext>
            </a:extLst>
          </p:cNvPr>
          <p:cNvSpPr/>
          <p:nvPr/>
        </p:nvSpPr>
        <p:spPr>
          <a:xfrm>
            <a:off x="7697422" y="11923663"/>
            <a:ext cx="6692011" cy="633046"/>
          </a:xfrm>
          <a:prstGeom prst="round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457200" rtl="0" eaLnBrk="1" fontAlgn="auto" latinLnBrk="0" hangingPunct="1">
              <a:lnSpc>
                <a:spcPct val="80000"/>
              </a:lnSpc>
              <a:spcBef>
                <a:spcPts val="0"/>
              </a:spcBef>
              <a:spcAft>
                <a:spcPts val="0"/>
              </a:spcAft>
              <a:buClrTx/>
              <a:buSzTx/>
              <a:buFontTx/>
              <a:buNone/>
              <a:tabLst/>
              <a:defRPr/>
            </a:pPr>
            <a:r>
              <a:rPr kumimoji="0" lang="es-ES_tradnl" sz="1800" b="1" i="0" u="none" strike="noStrike" kern="1200" cap="none" spc="0" normalizeH="0" baseline="0" noProof="0">
                <a:ln>
                  <a:noFill/>
                </a:ln>
                <a:solidFill>
                  <a:srgbClr val="4196C9"/>
                </a:solidFill>
                <a:effectLst/>
                <a:uLnTx/>
                <a:uFillTx/>
                <a:latin typeface="Aptos" panose="02110004020202020204"/>
                <a:ea typeface="+mn-ea"/>
                <a:cs typeface="+mn-cs"/>
              </a:rPr>
              <a:t>Figura 3. </a:t>
            </a:r>
            <a:r>
              <a:rPr kumimoji="0" lang="es-ES_tradnl" sz="1800" b="0" i="0" u="none" strike="noStrike" kern="1200" cap="none" spc="0" normalizeH="0" baseline="0" noProof="0">
                <a:ln>
                  <a:noFill/>
                </a:ln>
                <a:solidFill>
                  <a:prstClr val="black"/>
                </a:solidFill>
                <a:effectLst/>
                <a:uLnTx/>
                <a:uFillTx/>
                <a:latin typeface="Aptos" panose="02110004020202020204"/>
                <a:ea typeface="+mn-ea"/>
                <a:cs typeface="+mn-cs"/>
              </a:rPr>
              <a:t>Diagrama de bosque de asociaciones de características clínicas según cada factor (F)</a:t>
            </a:r>
          </a:p>
        </p:txBody>
      </p:sp>
    </p:spTree>
    <p:extLst>
      <p:ext uri="{BB962C8B-B14F-4D97-AF65-F5344CB8AC3E}">
        <p14:creationId xmlns:p14="http://schemas.microsoft.com/office/powerpoint/2010/main" val="220350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14000">
              <a:schemeClr val="bg1"/>
            </a:gs>
            <a:gs pos="99000">
              <a:srgbClr val="59C2E3">
                <a:alpha val="25000"/>
              </a:srgbClr>
            </a:gs>
          </a:gsLst>
          <a:lin ang="2700000" scaled="1"/>
          <a:tileRect/>
        </a:gradFill>
        <a:effectLst/>
      </p:bgPr>
    </p:bg>
    <p:spTree>
      <p:nvGrpSpPr>
        <p:cNvPr id="1" name="">
          <a:extLst>
            <a:ext uri="{FF2B5EF4-FFF2-40B4-BE49-F238E27FC236}">
              <a16:creationId xmlns:a16="http://schemas.microsoft.com/office/drawing/2014/main" id="{177A72C3-DD61-5B61-E46F-EDD19D1F5215}"/>
            </a:ext>
          </a:extLst>
        </p:cNvPr>
        <p:cNvGrpSpPr/>
        <p:nvPr/>
      </p:nvGrpSpPr>
      <p:grpSpPr>
        <a:xfrm>
          <a:off x="0" y="0"/>
          <a:ext cx="0" cy="0"/>
          <a:chOff x="0" y="0"/>
          <a:chExt cx="0" cy="0"/>
        </a:xfrm>
      </p:grpSpPr>
      <p:grpSp>
        <p:nvGrpSpPr>
          <p:cNvPr id="4" name="Grupo 3">
            <a:extLst>
              <a:ext uri="{FF2B5EF4-FFF2-40B4-BE49-F238E27FC236}">
                <a16:creationId xmlns:a16="http://schemas.microsoft.com/office/drawing/2014/main" id="{E1AA44F9-4D9B-B58B-32B6-5CC8410E7CBE}"/>
              </a:ext>
            </a:extLst>
          </p:cNvPr>
          <p:cNvGrpSpPr/>
          <p:nvPr/>
        </p:nvGrpSpPr>
        <p:grpSpPr>
          <a:xfrm>
            <a:off x="241350" y="3428919"/>
            <a:ext cx="14652820" cy="1545180"/>
            <a:chOff x="241350" y="4066204"/>
            <a:chExt cx="14652820" cy="1431813"/>
          </a:xfrm>
        </p:grpSpPr>
        <p:sp>
          <p:nvSpPr>
            <p:cNvPr id="8" name="Rectángulo redondeado 7">
              <a:extLst>
                <a:ext uri="{FF2B5EF4-FFF2-40B4-BE49-F238E27FC236}">
                  <a16:creationId xmlns:a16="http://schemas.microsoft.com/office/drawing/2014/main" id="{C4D1F524-44A5-F16E-9FD3-EE5EA5819EAD}"/>
                </a:ext>
              </a:extLst>
            </p:cNvPr>
            <p:cNvSpPr/>
            <p:nvPr/>
          </p:nvSpPr>
          <p:spPr>
            <a:xfrm>
              <a:off x="241350" y="4336644"/>
              <a:ext cx="14652820" cy="1161373"/>
            </a:xfrm>
            <a:prstGeom prst="roundRect">
              <a:avLst>
                <a:gd name="adj" fmla="val 9702"/>
              </a:avLst>
            </a:prstGeom>
            <a:solidFill>
              <a:schemeClr val="bg1"/>
            </a:solidFill>
            <a:ln>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360000" rIns="91440" bIns="45720" rtlCol="0" anchor="t"/>
            <a:lstStyle/>
            <a:p>
              <a:pPr algn="just">
                <a:lnSpc>
                  <a:spcPct val="80000"/>
                </a:lnSpc>
              </a:pPr>
              <a:r>
                <a:rPr lang="es-ES_tradnl" i="1" dirty="0">
                  <a:solidFill>
                    <a:schemeClr val="tx1"/>
                  </a:solidFill>
                </a:rPr>
                <a:t>La obesidad, cuya prevalencia ha aumentado significativamente en los últimos años, está asociada con un aumento de la mortalidad y de la incidencia de otras enfermedades. La obesidad se asocia con cambios epigéneticos, metabólicos y la activación de la respuesta inflamatoria que puede alterar el patrón de expresión génica. El objetivo de este estudio es investigar la expresión de 37 genes asociados con la obesidad en individuos obesos y </a:t>
              </a:r>
              <a:r>
                <a:rPr lang="es-ES_tradnl" i="1" dirty="0" err="1">
                  <a:solidFill>
                    <a:schemeClr val="tx1"/>
                  </a:solidFill>
                </a:rPr>
                <a:t>normopesos</a:t>
              </a:r>
              <a:r>
                <a:rPr lang="es-ES_tradnl" i="1" dirty="0">
                  <a:solidFill>
                    <a:schemeClr val="tx1"/>
                  </a:solidFill>
                </a:rPr>
                <a:t>.</a:t>
              </a:r>
              <a:endParaRPr lang="es-ES_tradnl" sz="2400" i="1" dirty="0">
                <a:solidFill>
                  <a:schemeClr val="tx1"/>
                </a:solidFill>
              </a:endParaRPr>
            </a:p>
          </p:txBody>
        </p:sp>
        <p:sp>
          <p:nvSpPr>
            <p:cNvPr id="7" name="Rectángulo redondeado 6">
              <a:extLst>
                <a:ext uri="{FF2B5EF4-FFF2-40B4-BE49-F238E27FC236}">
                  <a16:creationId xmlns:a16="http://schemas.microsoft.com/office/drawing/2014/main" id="{15811AE5-F929-12ED-D44E-9D1519220278}"/>
                </a:ext>
              </a:extLst>
            </p:cNvPr>
            <p:cNvSpPr/>
            <p:nvPr/>
          </p:nvSpPr>
          <p:spPr>
            <a:xfrm>
              <a:off x="518258" y="4066204"/>
              <a:ext cx="5838092" cy="555939"/>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INTRODUCCIÓN</a:t>
              </a:r>
            </a:p>
          </p:txBody>
        </p:sp>
      </p:grpSp>
      <p:grpSp>
        <p:nvGrpSpPr>
          <p:cNvPr id="6" name="Grupo 5">
            <a:extLst>
              <a:ext uri="{FF2B5EF4-FFF2-40B4-BE49-F238E27FC236}">
                <a16:creationId xmlns:a16="http://schemas.microsoft.com/office/drawing/2014/main" id="{88FB225B-2F62-B172-D75B-E02EF3836A0E}"/>
              </a:ext>
            </a:extLst>
          </p:cNvPr>
          <p:cNvGrpSpPr/>
          <p:nvPr/>
        </p:nvGrpSpPr>
        <p:grpSpPr>
          <a:xfrm>
            <a:off x="236449" y="5138221"/>
            <a:ext cx="14656307" cy="2021047"/>
            <a:chOff x="207596" y="5710208"/>
            <a:chExt cx="14685192" cy="2050741"/>
          </a:xfrm>
        </p:grpSpPr>
        <p:sp>
          <p:nvSpPr>
            <p:cNvPr id="14" name="Rectángulo redondeado 13">
              <a:extLst>
                <a:ext uri="{FF2B5EF4-FFF2-40B4-BE49-F238E27FC236}">
                  <a16:creationId xmlns:a16="http://schemas.microsoft.com/office/drawing/2014/main" id="{FC179AD0-ED02-975F-E151-1E1C61EAD8F2}"/>
                </a:ext>
              </a:extLst>
            </p:cNvPr>
            <p:cNvSpPr/>
            <p:nvPr/>
          </p:nvSpPr>
          <p:spPr>
            <a:xfrm>
              <a:off x="207596" y="5928127"/>
              <a:ext cx="14685192" cy="1832822"/>
            </a:xfrm>
            <a:prstGeom prst="roundRect">
              <a:avLst>
                <a:gd name="adj" fmla="val 9702"/>
              </a:avLst>
            </a:prstGeom>
            <a:solidFill>
              <a:schemeClr val="bg1"/>
            </a:solidFill>
            <a:ln>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360000" rIns="91440" bIns="45720" rtlCol="0" anchor="t"/>
            <a:lstStyle/>
            <a:p>
              <a:pPr algn="just">
                <a:lnSpc>
                  <a:spcPct val="80000"/>
                </a:lnSpc>
              </a:pPr>
              <a:r>
                <a:rPr lang="es-ES_tradnl" i="1" dirty="0">
                  <a:solidFill>
                    <a:schemeClr val="tx1"/>
                  </a:solidFill>
                </a:rPr>
                <a:t>Dado que la correlación entre la condición (obeso vs. control) y la edad es elevada (r = 0.896), existe una colinealidad severa asociada a la variable edad. De forma similar, el número de muestras no es suficiente para estimar de manera robusta el efecto del sexo. Por estas razones, se excluyeron la edad y el sexo del diseño experimental, manteniéndose únicamente la condición como factor en el análisis. Para la determinación de genes significativamente desregulados entre grupos se ha aplicado un umbral de valor p &lt;0.05 y de log2FC &gt;1 o &lt;-1 (</a:t>
              </a:r>
              <a:r>
                <a:rPr lang="es-ES_tradnl" i="1" dirty="0" err="1">
                  <a:solidFill>
                    <a:schemeClr val="tx1"/>
                  </a:solidFill>
                </a:rPr>
                <a:t>Volcano</a:t>
              </a:r>
              <a:r>
                <a:rPr lang="es-ES_tradnl" i="1" dirty="0">
                  <a:solidFill>
                    <a:schemeClr val="tx1"/>
                  </a:solidFill>
                </a:rPr>
                <a:t> </a:t>
              </a:r>
              <a:r>
                <a:rPr lang="es-ES_tradnl" i="1" dirty="0" err="1">
                  <a:solidFill>
                    <a:schemeClr val="tx1"/>
                  </a:solidFill>
                </a:rPr>
                <a:t>plots</a:t>
              </a:r>
              <a:r>
                <a:rPr lang="es-ES_tradnl" i="1" dirty="0">
                  <a:solidFill>
                    <a:schemeClr val="tx1"/>
                  </a:solidFill>
                </a:rPr>
                <a:t>) o de log2FC &gt;0.25 o &lt;-0.25 (</a:t>
              </a:r>
              <a:r>
                <a:rPr lang="es-ES_tradnl" i="1" dirty="0" err="1">
                  <a:solidFill>
                    <a:schemeClr val="tx1"/>
                  </a:solidFill>
                </a:rPr>
                <a:t>Heatmap</a:t>
              </a:r>
              <a:r>
                <a:rPr lang="es-ES_tradnl" i="1" dirty="0">
                  <a:solidFill>
                    <a:schemeClr val="tx1"/>
                  </a:solidFill>
                </a:rPr>
                <a:t>). Para el enriquecimiento de vías, se han reducido notablemente los umbrales de valor p ajustado con el fin de identificar posibles asociaciones funcionales (ver pies de figura).</a:t>
              </a:r>
              <a:endParaRPr lang="es-ES_tradnl" dirty="0">
                <a:solidFill>
                  <a:schemeClr val="tx1"/>
                </a:solidFill>
              </a:endParaRPr>
            </a:p>
          </p:txBody>
        </p:sp>
        <p:sp>
          <p:nvSpPr>
            <p:cNvPr id="15" name="Rectángulo redondeado 14">
              <a:extLst>
                <a:ext uri="{FF2B5EF4-FFF2-40B4-BE49-F238E27FC236}">
                  <a16:creationId xmlns:a16="http://schemas.microsoft.com/office/drawing/2014/main" id="{51C45BDA-AC75-EE13-A211-698BB3CF2EDC}"/>
                </a:ext>
              </a:extLst>
            </p:cNvPr>
            <p:cNvSpPr/>
            <p:nvPr/>
          </p:nvSpPr>
          <p:spPr>
            <a:xfrm>
              <a:off x="488464" y="5710208"/>
              <a:ext cx="5837587" cy="580788"/>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METODOLOGÍA</a:t>
              </a:r>
            </a:p>
          </p:txBody>
        </p:sp>
      </p:grpSp>
      <p:grpSp>
        <p:nvGrpSpPr>
          <p:cNvPr id="9" name="Grupo 8">
            <a:extLst>
              <a:ext uri="{FF2B5EF4-FFF2-40B4-BE49-F238E27FC236}">
                <a16:creationId xmlns:a16="http://schemas.microsoft.com/office/drawing/2014/main" id="{0449220D-F047-A208-80A5-ECB282B1A62A}"/>
              </a:ext>
            </a:extLst>
          </p:cNvPr>
          <p:cNvGrpSpPr/>
          <p:nvPr/>
        </p:nvGrpSpPr>
        <p:grpSpPr>
          <a:xfrm>
            <a:off x="230176" y="7301357"/>
            <a:ext cx="14674644" cy="9864528"/>
            <a:chOff x="275166" y="8287209"/>
            <a:chExt cx="14674644" cy="9864528"/>
          </a:xfrm>
        </p:grpSpPr>
        <p:sp>
          <p:nvSpPr>
            <p:cNvPr id="16" name="Rectángulo redondeado 15">
              <a:extLst>
                <a:ext uri="{FF2B5EF4-FFF2-40B4-BE49-F238E27FC236}">
                  <a16:creationId xmlns:a16="http://schemas.microsoft.com/office/drawing/2014/main" id="{F757B5F2-E57A-7217-E1AA-4D7E21F42FA0}"/>
                </a:ext>
              </a:extLst>
            </p:cNvPr>
            <p:cNvSpPr/>
            <p:nvPr/>
          </p:nvSpPr>
          <p:spPr>
            <a:xfrm>
              <a:off x="275166" y="8537912"/>
              <a:ext cx="14674644" cy="9613825"/>
            </a:xfrm>
            <a:prstGeom prst="roundRect">
              <a:avLst>
                <a:gd name="adj" fmla="val 1988"/>
              </a:avLst>
            </a:prstGeom>
            <a:solidFill>
              <a:schemeClr val="bg1"/>
            </a:solidFill>
            <a:ln>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360000" rIns="91440" bIns="45720" rtlCol="0" anchor="t"/>
            <a:lstStyle/>
            <a:p>
              <a:pPr algn="just">
                <a:lnSpc>
                  <a:spcPct val="80000"/>
                </a:lnSpc>
              </a:pPr>
              <a:endParaRPr lang="es-ES_tradnl" i="1">
                <a:solidFill>
                  <a:schemeClr val="tx1"/>
                </a:solidFill>
              </a:endParaRPr>
            </a:p>
          </p:txBody>
        </p:sp>
        <p:sp>
          <p:nvSpPr>
            <p:cNvPr id="17" name="Rectángulo redondeado 16">
              <a:extLst>
                <a:ext uri="{FF2B5EF4-FFF2-40B4-BE49-F238E27FC236}">
                  <a16:creationId xmlns:a16="http://schemas.microsoft.com/office/drawing/2014/main" id="{D2CE81C2-DE7D-86C0-BE63-0B1C502B9BDA}"/>
                </a:ext>
              </a:extLst>
            </p:cNvPr>
            <p:cNvSpPr/>
            <p:nvPr/>
          </p:nvSpPr>
          <p:spPr>
            <a:xfrm>
              <a:off x="575965" y="8287209"/>
              <a:ext cx="5783872" cy="556877"/>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RESULTADOS</a:t>
              </a:r>
            </a:p>
          </p:txBody>
        </p:sp>
      </p:grpSp>
      <p:pic>
        <p:nvPicPr>
          <p:cNvPr id="1028" name="Picture 4">
            <a:extLst>
              <a:ext uri="{FF2B5EF4-FFF2-40B4-BE49-F238E27FC236}">
                <a16:creationId xmlns:a16="http://schemas.microsoft.com/office/drawing/2014/main" id="{D59CAA55-5763-DE38-517F-B4583DC84A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550767" y="-95516"/>
            <a:ext cx="2325820" cy="1400890"/>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upo 17">
            <a:extLst>
              <a:ext uri="{FF2B5EF4-FFF2-40B4-BE49-F238E27FC236}">
                <a16:creationId xmlns:a16="http://schemas.microsoft.com/office/drawing/2014/main" id="{7943CC5D-1654-184E-A7EC-A76F98FA9E8B}"/>
              </a:ext>
            </a:extLst>
          </p:cNvPr>
          <p:cNvGrpSpPr>
            <a:grpSpLocks noChangeAspect="1"/>
          </p:cNvGrpSpPr>
          <p:nvPr/>
        </p:nvGrpSpPr>
        <p:grpSpPr>
          <a:xfrm>
            <a:off x="0" y="-5895"/>
            <a:ext cx="3397496" cy="2303046"/>
            <a:chOff x="0" y="-5895"/>
            <a:chExt cx="4834200" cy="3276938"/>
          </a:xfrm>
        </p:grpSpPr>
        <p:pic>
          <p:nvPicPr>
            <p:cNvPr id="5" name="Imagen 4">
              <a:extLst>
                <a:ext uri="{FF2B5EF4-FFF2-40B4-BE49-F238E27FC236}">
                  <a16:creationId xmlns:a16="http://schemas.microsoft.com/office/drawing/2014/main" id="{7E5760BA-D4D0-7C9E-76ED-065ED11398EB}"/>
                </a:ext>
              </a:extLst>
            </p:cNvPr>
            <p:cNvPicPr>
              <a:picLocks noChangeAspect="1"/>
            </p:cNvPicPr>
            <p:nvPr/>
          </p:nvPicPr>
          <p:blipFill>
            <a:blip r:embed="rId3"/>
            <a:stretch>
              <a:fillRect/>
            </a:stretch>
          </p:blipFill>
          <p:spPr>
            <a:xfrm>
              <a:off x="0" y="-5895"/>
              <a:ext cx="4834200" cy="3276938"/>
            </a:xfrm>
            <a:prstGeom prst="rect">
              <a:avLst/>
            </a:prstGeom>
          </p:spPr>
        </p:pic>
        <p:sp>
          <p:nvSpPr>
            <p:cNvPr id="2" name="Rectángulo 1">
              <a:extLst>
                <a:ext uri="{FF2B5EF4-FFF2-40B4-BE49-F238E27FC236}">
                  <a16:creationId xmlns:a16="http://schemas.microsoft.com/office/drawing/2014/main" id="{4D86C97A-A2AB-20A7-3EB2-1F46C5416136}"/>
                </a:ext>
              </a:extLst>
            </p:cNvPr>
            <p:cNvSpPr/>
            <p:nvPr/>
          </p:nvSpPr>
          <p:spPr>
            <a:xfrm>
              <a:off x="964642" y="1549130"/>
              <a:ext cx="2257529" cy="6715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grpSp>
      <p:sp>
        <p:nvSpPr>
          <p:cNvPr id="3" name="Rectángulo redondeado 2">
            <a:extLst>
              <a:ext uri="{FF2B5EF4-FFF2-40B4-BE49-F238E27FC236}">
                <a16:creationId xmlns:a16="http://schemas.microsoft.com/office/drawing/2014/main" id="{70138B42-E335-E05D-E193-37141538289E}"/>
              </a:ext>
            </a:extLst>
          </p:cNvPr>
          <p:cNvSpPr/>
          <p:nvPr/>
        </p:nvSpPr>
        <p:spPr>
          <a:xfrm>
            <a:off x="677955" y="1320342"/>
            <a:ext cx="13763441" cy="1981203"/>
          </a:xfrm>
          <a:prstGeom prst="roundRect">
            <a:avLst>
              <a:gd name="adj" fmla="val 9702"/>
            </a:avLst>
          </a:prstGeom>
          <a:solidFill>
            <a:srgbClr val="4196C9"/>
          </a:solidFill>
          <a:ln>
            <a:noFill/>
          </a:ln>
        </p:spPr>
        <p:style>
          <a:lnRef idx="2">
            <a:schemeClr val="accent1">
              <a:shade val="15000"/>
            </a:schemeClr>
          </a:lnRef>
          <a:fillRef idx="1">
            <a:schemeClr val="accent1"/>
          </a:fillRef>
          <a:effectRef idx="0">
            <a:schemeClr val="accent1"/>
          </a:effectRef>
          <a:fontRef idx="minor">
            <a:schemeClr val="lt1"/>
          </a:fontRef>
        </p:style>
        <p:txBody>
          <a:bodyPr lIns="90000" tIns="144000" rIns="2016000" bIns="180000" rtlCol="0" anchor="ctr"/>
          <a:lstStyle/>
          <a:p>
            <a:pPr algn="ctr"/>
            <a:r>
              <a:rPr lang="es-ES_tradnl" sz="4000" b="1">
                <a:solidFill>
                  <a:schemeClr val="bg1"/>
                </a:solidFill>
              </a:rPr>
              <a:t>Análisis de expresión diferencial de genes relacionados con la obesidad mediante RNA-</a:t>
            </a:r>
            <a:r>
              <a:rPr lang="es-ES_tradnl" sz="4000" b="1" err="1">
                <a:solidFill>
                  <a:schemeClr val="bg1"/>
                </a:solidFill>
              </a:rPr>
              <a:t>seq</a:t>
            </a:r>
            <a:endParaRPr lang="es-ES" sz="4000"/>
          </a:p>
          <a:p>
            <a:pPr algn="ctr"/>
            <a:r>
              <a:rPr lang="es-ES_tradnl" sz="2800" b="1" i="1">
                <a:solidFill>
                  <a:schemeClr val="bg1"/>
                </a:solidFill>
              </a:rPr>
              <a:t>Secuenciación y </a:t>
            </a:r>
            <a:r>
              <a:rPr lang="es-ES_tradnl" sz="2800" b="1" i="1" err="1">
                <a:solidFill>
                  <a:schemeClr val="bg1"/>
                </a:solidFill>
              </a:rPr>
              <a:t>Ómicas</a:t>
            </a:r>
            <a:r>
              <a:rPr lang="es-ES_tradnl" sz="2800" b="1" i="1">
                <a:solidFill>
                  <a:schemeClr val="bg1"/>
                </a:solidFill>
              </a:rPr>
              <a:t> de Próxima Generación</a:t>
            </a:r>
          </a:p>
          <a:p>
            <a:pPr algn="ctr">
              <a:lnSpc>
                <a:spcPct val="80000"/>
              </a:lnSpc>
            </a:pPr>
            <a:r>
              <a:rPr lang="es-ES_tradnl" sz="1600" b="1" i="1">
                <a:solidFill>
                  <a:schemeClr val="bg1"/>
                </a:solidFill>
              </a:rPr>
              <a:t>Melissa </a:t>
            </a:r>
            <a:r>
              <a:rPr lang="es-ES_tradnl" sz="1600" b="1" i="1" err="1">
                <a:solidFill>
                  <a:schemeClr val="bg1"/>
                </a:solidFill>
              </a:rPr>
              <a:t>Ndombasi</a:t>
            </a:r>
            <a:r>
              <a:rPr lang="es-ES_tradnl" sz="1600" b="1" i="1">
                <a:solidFill>
                  <a:schemeClr val="bg1"/>
                </a:solidFill>
              </a:rPr>
              <a:t> </a:t>
            </a:r>
            <a:r>
              <a:rPr lang="es-ES_tradnl" sz="1600" b="1" i="1" err="1">
                <a:solidFill>
                  <a:schemeClr val="bg1"/>
                </a:solidFill>
              </a:rPr>
              <a:t>Bokuy</a:t>
            </a:r>
            <a:r>
              <a:rPr lang="es-ES_tradnl" sz="1600" b="1" i="1">
                <a:solidFill>
                  <a:schemeClr val="bg1"/>
                </a:solidFill>
                <a:ea typeface="+mn-lt"/>
                <a:cs typeface="+mn-lt"/>
              </a:rPr>
              <a:t>, Viktor Porvaznik, </a:t>
            </a:r>
            <a:r>
              <a:rPr lang="es-ES_tradnl" sz="1600" b="1" i="1" err="1">
                <a:solidFill>
                  <a:schemeClr val="bg1"/>
                </a:solidFill>
                <a:ea typeface="+mn-lt"/>
                <a:cs typeface="+mn-lt"/>
              </a:rPr>
              <a:t>Jose</a:t>
            </a:r>
            <a:r>
              <a:rPr lang="es-ES_tradnl" sz="1600" b="1" i="1">
                <a:solidFill>
                  <a:schemeClr val="bg1"/>
                </a:solidFill>
                <a:ea typeface="+mn-lt"/>
                <a:cs typeface="+mn-lt"/>
              </a:rPr>
              <a:t> Iglesias </a:t>
            </a:r>
            <a:r>
              <a:rPr lang="es-ES_tradnl" sz="1600" b="1" i="1" err="1">
                <a:solidFill>
                  <a:schemeClr val="bg1"/>
                </a:solidFill>
                <a:ea typeface="+mn-lt"/>
                <a:cs typeface="+mn-lt"/>
              </a:rPr>
              <a:t>Moure</a:t>
            </a:r>
            <a:r>
              <a:rPr lang="es-ES_tradnl" sz="1600" b="1" i="1">
                <a:solidFill>
                  <a:schemeClr val="bg1"/>
                </a:solidFill>
                <a:ea typeface="+mn-lt"/>
                <a:cs typeface="+mn-lt"/>
              </a:rPr>
              <a:t>, Lydia </a:t>
            </a:r>
            <a:r>
              <a:rPr lang="es-ES_tradnl" sz="1600" b="1" i="1" err="1">
                <a:solidFill>
                  <a:schemeClr val="bg1"/>
                </a:solidFill>
                <a:ea typeface="+mn-lt"/>
                <a:cs typeface="+mn-lt"/>
              </a:rPr>
              <a:t>Alvarez</a:t>
            </a:r>
            <a:r>
              <a:rPr lang="es-ES_tradnl" sz="1600" b="1" i="1">
                <a:solidFill>
                  <a:schemeClr val="bg1"/>
                </a:solidFill>
                <a:ea typeface="+mn-lt"/>
                <a:cs typeface="+mn-lt"/>
              </a:rPr>
              <a:t> Erviti, </a:t>
            </a:r>
            <a:r>
              <a:rPr lang="es-ES_tradnl" sz="1600" b="1" i="1" err="1">
                <a:solidFill>
                  <a:schemeClr val="bg1"/>
                </a:solidFill>
                <a:ea typeface="+mn-lt"/>
                <a:cs typeface="+mn-lt"/>
              </a:rPr>
              <a:t>Maria</a:t>
            </a:r>
            <a:r>
              <a:rPr lang="es-ES_tradnl" sz="1600" b="1" i="1">
                <a:solidFill>
                  <a:schemeClr val="bg1"/>
                </a:solidFill>
                <a:ea typeface="+mn-lt"/>
                <a:cs typeface="+mn-lt"/>
              </a:rPr>
              <a:t> del Mar </a:t>
            </a:r>
            <a:r>
              <a:rPr lang="es-ES_tradnl" sz="1600" b="1" i="1" err="1">
                <a:solidFill>
                  <a:schemeClr val="bg1"/>
                </a:solidFill>
                <a:ea typeface="+mn-lt"/>
                <a:cs typeface="+mn-lt"/>
              </a:rPr>
              <a:t>Rodriguez</a:t>
            </a:r>
            <a:r>
              <a:rPr lang="es-ES_tradnl" sz="1600" b="1" i="1">
                <a:solidFill>
                  <a:schemeClr val="bg1"/>
                </a:solidFill>
                <a:ea typeface="+mn-lt"/>
                <a:cs typeface="+mn-lt"/>
              </a:rPr>
              <a:t> Ruiz</a:t>
            </a:r>
          </a:p>
        </p:txBody>
      </p:sp>
      <p:grpSp>
        <p:nvGrpSpPr>
          <p:cNvPr id="33" name="Grupo 32">
            <a:extLst>
              <a:ext uri="{FF2B5EF4-FFF2-40B4-BE49-F238E27FC236}">
                <a16:creationId xmlns:a16="http://schemas.microsoft.com/office/drawing/2014/main" id="{2C6C9477-586D-D4FB-ADEE-063D77B3A812}"/>
              </a:ext>
            </a:extLst>
          </p:cNvPr>
          <p:cNvGrpSpPr/>
          <p:nvPr/>
        </p:nvGrpSpPr>
        <p:grpSpPr>
          <a:xfrm>
            <a:off x="207596" y="17303689"/>
            <a:ext cx="9095800" cy="3844742"/>
            <a:chOff x="225181" y="17303689"/>
            <a:chExt cx="9095800" cy="3844742"/>
          </a:xfrm>
        </p:grpSpPr>
        <p:sp>
          <p:nvSpPr>
            <p:cNvPr id="34" name="Rectángulo redondeado 33">
              <a:extLst>
                <a:ext uri="{FF2B5EF4-FFF2-40B4-BE49-F238E27FC236}">
                  <a16:creationId xmlns:a16="http://schemas.microsoft.com/office/drawing/2014/main" id="{1B34C5B1-3A9B-391B-803D-711026F44639}"/>
                </a:ext>
              </a:extLst>
            </p:cNvPr>
            <p:cNvSpPr/>
            <p:nvPr/>
          </p:nvSpPr>
          <p:spPr>
            <a:xfrm>
              <a:off x="225181" y="17620211"/>
              <a:ext cx="9095800" cy="3528220"/>
            </a:xfrm>
            <a:prstGeom prst="roundRect">
              <a:avLst>
                <a:gd name="adj" fmla="val 9702"/>
              </a:avLst>
            </a:prstGeom>
            <a:solidFill>
              <a:schemeClr val="bg1"/>
            </a:solidFill>
            <a:ln>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360000" rIns="91440" bIns="45720" rtlCol="0" anchor="t"/>
            <a:lstStyle/>
            <a:p>
              <a:pPr algn="just">
                <a:lnSpc>
                  <a:spcPct val="80000"/>
                </a:lnSpc>
              </a:pPr>
              <a:r>
                <a:rPr lang="es-ES_tradnl" noProof="0" dirty="0">
                  <a:solidFill>
                    <a:schemeClr val="tx1"/>
                  </a:solidFill>
                  <a:ea typeface="+mn-lt"/>
                  <a:cs typeface="+mn-lt"/>
                </a:rPr>
                <a:t>El análisis de expresión diferencial revela un perfil </a:t>
              </a:r>
              <a:r>
                <a:rPr lang="es-ES_tradnl" noProof="0" dirty="0" err="1">
                  <a:solidFill>
                    <a:schemeClr val="tx1"/>
                  </a:solidFill>
                  <a:ea typeface="+mn-lt"/>
                  <a:cs typeface="+mn-lt"/>
                </a:rPr>
                <a:t>transcriptómico</a:t>
              </a:r>
              <a:r>
                <a:rPr lang="es-ES_tradnl" noProof="0" dirty="0">
                  <a:solidFill>
                    <a:schemeClr val="tx1"/>
                  </a:solidFill>
                  <a:ea typeface="+mn-lt"/>
                  <a:cs typeface="+mn-lt"/>
                </a:rPr>
                <a:t> coherente con las alteraciones metabólicas y neurobiológicas asociadas a la obesidad, identificando tres genes significativamente diferencialmente expresados entre individuos </a:t>
              </a:r>
              <a:r>
                <a:rPr lang="es-ES_tradnl" noProof="0" dirty="0" err="1">
                  <a:solidFill>
                    <a:schemeClr val="tx1"/>
                  </a:solidFill>
                  <a:ea typeface="+mn-lt"/>
                  <a:cs typeface="+mn-lt"/>
                </a:rPr>
                <a:t>normopeso</a:t>
              </a:r>
              <a:r>
                <a:rPr lang="es-ES_tradnl" noProof="0" dirty="0">
                  <a:solidFill>
                    <a:schemeClr val="tx1"/>
                  </a:solidFill>
                  <a:ea typeface="+mn-lt"/>
                  <a:cs typeface="+mn-lt"/>
                </a:rPr>
                <a:t> y obesos: </a:t>
              </a:r>
              <a:r>
                <a:rPr lang="es-ES_tradnl" i="1" noProof="0" dirty="0">
                  <a:solidFill>
                    <a:schemeClr val="tx1"/>
                  </a:solidFill>
                  <a:ea typeface="+mn-lt"/>
                  <a:cs typeface="+mn-lt"/>
                </a:rPr>
                <a:t>NTRK2 </a:t>
              </a:r>
              <a:r>
                <a:rPr lang="es-ES_tradnl" noProof="0" dirty="0">
                  <a:solidFill>
                    <a:schemeClr val="tx1"/>
                  </a:solidFill>
                  <a:ea typeface="+mn-lt"/>
                  <a:cs typeface="+mn-lt"/>
                </a:rPr>
                <a:t>y </a:t>
              </a:r>
              <a:r>
                <a:rPr lang="es-ES_tradnl" i="1" noProof="0" dirty="0">
                  <a:solidFill>
                    <a:schemeClr val="tx1"/>
                  </a:solidFill>
                  <a:ea typeface="+mn-lt"/>
                  <a:cs typeface="+mn-lt"/>
                </a:rPr>
                <a:t>LEP </a:t>
              </a:r>
              <a:r>
                <a:rPr lang="es-ES_tradnl" noProof="0" dirty="0">
                  <a:solidFill>
                    <a:schemeClr val="tx1"/>
                  </a:solidFill>
                  <a:ea typeface="+mn-lt"/>
                  <a:cs typeface="+mn-lt"/>
                </a:rPr>
                <a:t>(</a:t>
              </a:r>
              <a:r>
                <a:rPr lang="es-ES_tradnl" noProof="0" dirty="0" err="1">
                  <a:solidFill>
                    <a:schemeClr val="tx1"/>
                  </a:solidFill>
                  <a:ea typeface="+mn-lt"/>
                  <a:cs typeface="+mn-lt"/>
                </a:rPr>
                <a:t>down</a:t>
              </a:r>
              <a:r>
                <a:rPr lang="es-ES_tradnl" noProof="0" dirty="0">
                  <a:solidFill>
                    <a:schemeClr val="tx1"/>
                  </a:solidFill>
                  <a:ea typeface="+mn-lt"/>
                  <a:cs typeface="+mn-lt"/>
                </a:rPr>
                <a:t>-regulados en obesidad) y </a:t>
              </a:r>
              <a:r>
                <a:rPr lang="es-ES_tradnl" i="1" noProof="0" dirty="0">
                  <a:solidFill>
                    <a:schemeClr val="tx1"/>
                  </a:solidFill>
                  <a:ea typeface="+mn-lt"/>
                  <a:cs typeface="+mn-lt"/>
                </a:rPr>
                <a:t>LEPR </a:t>
              </a:r>
              <a:r>
                <a:rPr lang="es-ES_tradnl" noProof="0" dirty="0">
                  <a:solidFill>
                    <a:schemeClr val="tx1"/>
                  </a:solidFill>
                  <a:ea typeface="+mn-lt"/>
                  <a:cs typeface="+mn-lt"/>
                </a:rPr>
                <a:t>(up-regulado en obesidad).</a:t>
              </a:r>
            </a:p>
            <a:p>
              <a:pPr algn="just">
                <a:lnSpc>
                  <a:spcPct val="80000"/>
                </a:lnSpc>
              </a:pPr>
              <a:endParaRPr lang="es-ES_tradnl" noProof="0" dirty="0">
                <a:solidFill>
                  <a:schemeClr val="tx1"/>
                </a:solidFill>
                <a:ea typeface="+mn-lt"/>
                <a:cs typeface="+mn-lt"/>
              </a:endParaRPr>
            </a:p>
            <a:p>
              <a:pPr algn="just">
                <a:lnSpc>
                  <a:spcPct val="80000"/>
                </a:lnSpc>
              </a:pPr>
              <a:r>
                <a:rPr lang="es-ES_tradnl" noProof="0" dirty="0">
                  <a:solidFill>
                    <a:schemeClr val="tx1"/>
                  </a:solidFill>
                  <a:ea typeface="+mn-lt"/>
                  <a:cs typeface="+mn-lt"/>
                </a:rPr>
                <a:t>La LEP (leptina), secretada por el tejido adiposo, actúa como señal de saciedad, informando sobre el estado energético del organismo. El aumento de LEPR (receptor de leptina) en obesidad sugiere resistencia a la leptina, caracterizada por la disminución de sensibilidad a la hormona en tejidos diana, especialmente en el hipotálamo. Por otro lado, la disminución de NTRK2 (</a:t>
              </a:r>
              <a:r>
                <a:rPr lang="es-ES_tradnl" noProof="0" dirty="0" err="1">
                  <a:solidFill>
                    <a:schemeClr val="tx1"/>
                  </a:solidFill>
                  <a:ea typeface="+mn-lt"/>
                  <a:cs typeface="+mn-lt"/>
                </a:rPr>
                <a:t>TrkB</a:t>
              </a:r>
              <a:r>
                <a:rPr lang="es-ES_tradnl" noProof="0" dirty="0">
                  <a:solidFill>
                    <a:schemeClr val="tx1"/>
                  </a:solidFill>
                  <a:ea typeface="+mn-lt"/>
                  <a:cs typeface="+mn-lt"/>
                </a:rPr>
                <a:t>) podría contribuir a la resistencia a la leptina al comprometer la vía de señalización BDNF-</a:t>
              </a:r>
              <a:r>
                <a:rPr lang="es-ES_tradnl" noProof="0" dirty="0" err="1">
                  <a:solidFill>
                    <a:schemeClr val="tx1"/>
                  </a:solidFill>
                  <a:ea typeface="+mn-lt"/>
                  <a:cs typeface="+mn-lt"/>
                </a:rPr>
                <a:t>TrkB</a:t>
              </a:r>
              <a:r>
                <a:rPr lang="es-ES_tradnl" noProof="0" dirty="0">
                  <a:solidFill>
                    <a:schemeClr val="tx1"/>
                  </a:solidFill>
                  <a:ea typeface="+mn-lt"/>
                  <a:cs typeface="+mn-lt"/>
                </a:rPr>
                <a:t>, lo cual a su vez deteriora la capacidad del sistema nervioso central para responder apropiadamente a las señales de saciedad y mantener el balance energético.</a:t>
              </a:r>
              <a:endParaRPr lang="es-ES_tradnl" noProof="0" dirty="0">
                <a:solidFill>
                  <a:schemeClr val="tx1"/>
                </a:solidFill>
              </a:endParaRPr>
            </a:p>
            <a:p>
              <a:pPr algn="just">
                <a:lnSpc>
                  <a:spcPct val="80000"/>
                </a:lnSpc>
              </a:pPr>
              <a:endParaRPr lang="es-ES_tradnl" i="1" noProof="0" dirty="0">
                <a:solidFill>
                  <a:schemeClr val="tx1"/>
                </a:solidFill>
              </a:endParaRPr>
            </a:p>
          </p:txBody>
        </p:sp>
        <p:sp>
          <p:nvSpPr>
            <p:cNvPr id="35" name="Rectángulo redondeado 34">
              <a:extLst>
                <a:ext uri="{FF2B5EF4-FFF2-40B4-BE49-F238E27FC236}">
                  <a16:creationId xmlns:a16="http://schemas.microsoft.com/office/drawing/2014/main" id="{3BC039B6-C9D2-02F3-8F27-C85043A7CC84}"/>
                </a:ext>
              </a:extLst>
            </p:cNvPr>
            <p:cNvSpPr/>
            <p:nvPr/>
          </p:nvSpPr>
          <p:spPr>
            <a:xfrm>
              <a:off x="518258" y="17303689"/>
              <a:ext cx="5838092" cy="633046"/>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DISCUSIÓN</a:t>
              </a:r>
            </a:p>
          </p:txBody>
        </p:sp>
      </p:grpSp>
      <p:grpSp>
        <p:nvGrpSpPr>
          <p:cNvPr id="36" name="Grupo 35">
            <a:extLst>
              <a:ext uri="{FF2B5EF4-FFF2-40B4-BE49-F238E27FC236}">
                <a16:creationId xmlns:a16="http://schemas.microsoft.com/office/drawing/2014/main" id="{7CDA7380-1384-C476-FC20-7A4A09E7B7FE}"/>
              </a:ext>
            </a:extLst>
          </p:cNvPr>
          <p:cNvGrpSpPr/>
          <p:nvPr/>
        </p:nvGrpSpPr>
        <p:grpSpPr>
          <a:xfrm>
            <a:off x="9509873" y="17303689"/>
            <a:ext cx="5366712" cy="3844742"/>
            <a:chOff x="7784856" y="17303689"/>
            <a:chExt cx="7109314" cy="3844742"/>
          </a:xfrm>
        </p:grpSpPr>
        <p:sp>
          <p:nvSpPr>
            <p:cNvPr id="37" name="Rectángulo redondeado 36">
              <a:extLst>
                <a:ext uri="{FF2B5EF4-FFF2-40B4-BE49-F238E27FC236}">
                  <a16:creationId xmlns:a16="http://schemas.microsoft.com/office/drawing/2014/main" id="{367F38DE-6476-4ED5-51AD-7070BD6A603F}"/>
                </a:ext>
              </a:extLst>
            </p:cNvPr>
            <p:cNvSpPr/>
            <p:nvPr/>
          </p:nvSpPr>
          <p:spPr>
            <a:xfrm>
              <a:off x="7784856" y="17620211"/>
              <a:ext cx="7109314" cy="3528220"/>
            </a:xfrm>
            <a:prstGeom prst="roundRect">
              <a:avLst>
                <a:gd name="adj" fmla="val 9702"/>
              </a:avLst>
            </a:prstGeom>
            <a:solidFill>
              <a:schemeClr val="bg1"/>
            </a:solidFill>
            <a:ln>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360000" rIns="91440" bIns="45720" rtlCol="0" anchor="t"/>
            <a:lstStyle/>
            <a:p>
              <a:pPr algn="just">
                <a:lnSpc>
                  <a:spcPct val="80000"/>
                </a:lnSpc>
              </a:pPr>
              <a:r>
                <a:rPr lang="es-ES_tradnl" dirty="0">
                  <a:solidFill>
                    <a:schemeClr val="tx1"/>
                  </a:solidFill>
                </a:rPr>
                <a:t>Este estudio sugiere una desregulación coordinada de la señalización LEP-BDNF-</a:t>
              </a:r>
              <a:r>
                <a:rPr lang="es-ES_tradnl" dirty="0" err="1">
                  <a:solidFill>
                    <a:schemeClr val="tx1"/>
                  </a:solidFill>
                </a:rPr>
                <a:t>TrkB</a:t>
              </a:r>
              <a:r>
                <a:rPr lang="es-ES_tradnl" dirty="0">
                  <a:solidFill>
                    <a:schemeClr val="tx1"/>
                  </a:solidFill>
                </a:rPr>
                <a:t> en obesidad, donde la regulación compensatoria del LEPR coexiste con la disminución de componentes clave de sus vías efectoras </a:t>
              </a:r>
              <a:r>
                <a:rPr lang="es-ES_tradnl" dirty="0" err="1">
                  <a:solidFill>
                    <a:schemeClr val="tx1"/>
                  </a:solidFill>
                </a:rPr>
                <a:t>downstream</a:t>
              </a:r>
              <a:r>
                <a:rPr lang="es-ES_tradnl" dirty="0">
                  <a:solidFill>
                    <a:schemeClr val="tx1"/>
                  </a:solidFill>
                </a:rPr>
                <a:t> (</a:t>
              </a:r>
              <a:r>
                <a:rPr lang="es-ES_tradnl" dirty="0" err="1">
                  <a:solidFill>
                    <a:schemeClr val="tx1"/>
                  </a:solidFill>
                </a:rPr>
                <a:t>TrkB</a:t>
              </a:r>
              <a:r>
                <a:rPr lang="es-ES_tradnl" dirty="0">
                  <a:solidFill>
                    <a:schemeClr val="tx1"/>
                  </a:solidFill>
                </a:rPr>
                <a:t>), contribuyendo así a la resistencia a leptina y al mantenimiento del fenotipo obeso. </a:t>
              </a:r>
              <a:r>
                <a:rPr lang="es-ES_tradnl" dirty="0">
                  <a:solidFill>
                    <a:schemeClr val="tx1"/>
                  </a:solidFill>
                  <a:ea typeface="+mn-lt"/>
                  <a:cs typeface="+mn-lt"/>
                </a:rPr>
                <a:t>No obstante, los</a:t>
              </a:r>
              <a:r>
                <a:rPr lang="es-ES_tradnl" dirty="0">
                  <a:solidFill>
                    <a:schemeClr val="tx1"/>
                  </a:solidFill>
                </a:rPr>
                <a:t> resultados presentan diversas limitaciones relacionadas con el reducido número de genes y muestras analizadas, la diferencia de edad de los miembros de ambos grupos y la relación familiar de los mismos. Todos estos factores pueden afectar a los resultados obtenidos. </a:t>
              </a:r>
              <a:endParaRPr lang="es-ES_tradnl" sz="2400" dirty="0">
                <a:solidFill>
                  <a:schemeClr val="tx1"/>
                </a:solidFill>
              </a:endParaRPr>
            </a:p>
            <a:p>
              <a:pPr algn="just">
                <a:lnSpc>
                  <a:spcPct val="80000"/>
                </a:lnSpc>
              </a:pPr>
              <a:endParaRPr lang="es-ES_tradnl" i="1" dirty="0">
                <a:solidFill>
                  <a:schemeClr val="tx1"/>
                </a:solidFill>
              </a:endParaRPr>
            </a:p>
          </p:txBody>
        </p:sp>
        <p:sp>
          <p:nvSpPr>
            <p:cNvPr id="38" name="Rectángulo redondeado 37">
              <a:extLst>
                <a:ext uri="{FF2B5EF4-FFF2-40B4-BE49-F238E27FC236}">
                  <a16:creationId xmlns:a16="http://schemas.microsoft.com/office/drawing/2014/main" id="{0757AA33-190F-8E74-0CAC-D7C442BACE75}"/>
                </a:ext>
              </a:extLst>
            </p:cNvPr>
            <p:cNvSpPr/>
            <p:nvPr/>
          </p:nvSpPr>
          <p:spPr>
            <a:xfrm>
              <a:off x="8077933" y="17303689"/>
              <a:ext cx="5838092" cy="633046"/>
            </a:xfrm>
            <a:prstGeom prst="roundRect">
              <a:avLst/>
            </a:prstGeom>
            <a:gradFill>
              <a:gsLst>
                <a:gs pos="100000">
                  <a:srgbClr val="4196C9"/>
                </a:gs>
                <a:gs pos="0">
                  <a:srgbClr val="59C2E3"/>
                </a:gs>
              </a:gsLst>
              <a:lin ang="27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_tradnl" sz="2800" b="1"/>
                <a:t>CONCLUSIONES</a:t>
              </a:r>
            </a:p>
          </p:txBody>
        </p:sp>
      </p:grpSp>
      <p:sp>
        <p:nvSpPr>
          <p:cNvPr id="39" name="Rectángulo redondeado 38">
            <a:extLst>
              <a:ext uri="{FF2B5EF4-FFF2-40B4-BE49-F238E27FC236}">
                <a16:creationId xmlns:a16="http://schemas.microsoft.com/office/drawing/2014/main" id="{05ACB882-C17A-7163-5754-50C1DB29AA22}"/>
              </a:ext>
            </a:extLst>
          </p:cNvPr>
          <p:cNvSpPr/>
          <p:nvPr/>
        </p:nvSpPr>
        <p:spPr>
          <a:xfrm>
            <a:off x="328248" y="11021343"/>
            <a:ext cx="14161727" cy="785384"/>
          </a:xfrm>
          <a:prstGeom prst="round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just">
              <a:lnSpc>
                <a:spcPct val="80000"/>
              </a:lnSpc>
              <a:defRPr/>
            </a:pPr>
            <a:r>
              <a:rPr kumimoji="0" lang="es-ES_tradnl" sz="1800" b="1" i="0" u="none" strike="noStrike" kern="1200" cap="none" spc="0" normalizeH="0" baseline="0" noProof="0" dirty="0">
                <a:ln>
                  <a:noFill/>
                </a:ln>
                <a:solidFill>
                  <a:srgbClr val="4196C9"/>
                </a:solidFill>
                <a:effectLst/>
                <a:uLnTx/>
                <a:uFillTx/>
                <a:latin typeface="Aptos" panose="02110004020202020204"/>
                <a:ea typeface="+mn-ea"/>
                <a:cs typeface="+mn-cs"/>
              </a:rPr>
              <a:t>Figura 1. </a:t>
            </a:r>
            <a:r>
              <a:rPr lang="es-ES_tradnl" b="1" dirty="0" err="1">
                <a:solidFill>
                  <a:srgbClr val="4196C9"/>
                </a:solidFill>
                <a:latin typeface="Aptos" panose="02110004020202020204"/>
              </a:rPr>
              <a:t>Volcano</a:t>
            </a:r>
            <a:r>
              <a:rPr lang="es-ES_tradnl" b="1" dirty="0">
                <a:solidFill>
                  <a:srgbClr val="4196C9"/>
                </a:solidFill>
                <a:latin typeface="Aptos" panose="02110004020202020204"/>
              </a:rPr>
              <a:t> </a:t>
            </a:r>
            <a:r>
              <a:rPr lang="es-ES_tradnl" b="1" dirty="0" err="1">
                <a:solidFill>
                  <a:srgbClr val="4196C9"/>
                </a:solidFill>
                <a:latin typeface="Aptos" panose="02110004020202020204"/>
              </a:rPr>
              <a:t>Plots</a:t>
            </a:r>
            <a:r>
              <a:rPr lang="es-ES_tradnl" dirty="0">
                <a:solidFill>
                  <a:prstClr val="black"/>
                </a:solidFill>
                <a:latin typeface="Aptos" panose="02110004020202020204"/>
              </a:rPr>
              <a:t> Representación de la significación estadística frente al cambio relativo de los 37 genes analizados utilizando tres herramientas bioinformáticas (DESeq2, </a:t>
            </a:r>
            <a:r>
              <a:rPr lang="es-ES_tradnl" dirty="0" err="1">
                <a:solidFill>
                  <a:prstClr val="black"/>
                </a:solidFill>
                <a:latin typeface="Aptos" panose="02110004020202020204"/>
              </a:rPr>
              <a:t>edgeR</a:t>
            </a:r>
            <a:r>
              <a:rPr lang="es-ES_tradnl" dirty="0">
                <a:solidFill>
                  <a:prstClr val="black"/>
                </a:solidFill>
                <a:latin typeface="Aptos" panose="02110004020202020204"/>
              </a:rPr>
              <a:t> y </a:t>
            </a:r>
            <a:r>
              <a:rPr lang="es-ES_tradnl" dirty="0" err="1">
                <a:solidFill>
                  <a:prstClr val="black"/>
                </a:solidFill>
                <a:latin typeface="Aptos" panose="02110004020202020204"/>
              </a:rPr>
              <a:t>limma-voom</a:t>
            </a:r>
            <a:r>
              <a:rPr lang="es-ES_tradnl" dirty="0">
                <a:solidFill>
                  <a:prstClr val="black"/>
                </a:solidFill>
                <a:latin typeface="Aptos" panose="02110004020202020204"/>
              </a:rPr>
              <a:t>) (p-</a:t>
            </a:r>
            <a:r>
              <a:rPr lang="es-ES_tradnl" dirty="0" err="1">
                <a:solidFill>
                  <a:prstClr val="black"/>
                </a:solidFill>
                <a:latin typeface="Aptos" panose="02110004020202020204"/>
              </a:rPr>
              <a:t>adj</a:t>
            </a:r>
            <a:r>
              <a:rPr lang="es-ES_tradnl" dirty="0">
                <a:solidFill>
                  <a:prstClr val="black"/>
                </a:solidFill>
                <a:latin typeface="Aptos" panose="02110004020202020204"/>
              </a:rPr>
              <a:t> &lt; 0.05), comparando individuos obesos con </a:t>
            </a:r>
            <a:r>
              <a:rPr lang="es-ES_tradnl" dirty="0" err="1">
                <a:solidFill>
                  <a:prstClr val="black"/>
                </a:solidFill>
                <a:latin typeface="Aptos" panose="02110004020202020204"/>
              </a:rPr>
              <a:t>normopeso</a:t>
            </a:r>
            <a:r>
              <a:rPr lang="es-ES_tradnl" dirty="0">
                <a:solidFill>
                  <a:prstClr val="black"/>
                </a:solidFill>
                <a:latin typeface="Aptos" panose="02110004020202020204"/>
              </a:rPr>
              <a:t>. Se destacan los genes </a:t>
            </a:r>
            <a:r>
              <a:rPr lang="es-ES_tradnl" i="1" dirty="0">
                <a:solidFill>
                  <a:prstClr val="black"/>
                </a:solidFill>
                <a:latin typeface="Aptos" panose="02110004020202020204"/>
              </a:rPr>
              <a:t>LEPR </a:t>
            </a:r>
            <a:r>
              <a:rPr lang="es-ES_tradnl" dirty="0">
                <a:solidFill>
                  <a:prstClr val="black"/>
                </a:solidFill>
                <a:latin typeface="Aptos" panose="02110004020202020204"/>
              </a:rPr>
              <a:t>(</a:t>
            </a:r>
            <a:r>
              <a:rPr lang="es-ES_tradnl" dirty="0" err="1">
                <a:solidFill>
                  <a:prstClr val="black"/>
                </a:solidFill>
                <a:latin typeface="Aptos" panose="02110004020202020204"/>
              </a:rPr>
              <a:t>sobreexpresado</a:t>
            </a:r>
            <a:r>
              <a:rPr lang="es-ES_tradnl" dirty="0">
                <a:solidFill>
                  <a:prstClr val="black"/>
                </a:solidFill>
                <a:latin typeface="Aptos" panose="02110004020202020204"/>
              </a:rPr>
              <a:t>), </a:t>
            </a:r>
            <a:r>
              <a:rPr lang="es-ES_tradnl" i="1" dirty="0">
                <a:solidFill>
                  <a:prstClr val="black"/>
                </a:solidFill>
                <a:latin typeface="Aptos" panose="02110004020202020204"/>
              </a:rPr>
              <a:t>LEP</a:t>
            </a:r>
            <a:r>
              <a:rPr lang="es-ES_tradnl" dirty="0">
                <a:solidFill>
                  <a:prstClr val="black"/>
                </a:solidFill>
                <a:latin typeface="Aptos" panose="02110004020202020204"/>
              </a:rPr>
              <a:t> y </a:t>
            </a:r>
            <a:r>
              <a:rPr lang="es-ES_tradnl" i="1" dirty="0">
                <a:solidFill>
                  <a:prstClr val="black"/>
                </a:solidFill>
                <a:latin typeface="Aptos" panose="02110004020202020204"/>
              </a:rPr>
              <a:t>NTRK2 </a:t>
            </a:r>
            <a:r>
              <a:rPr lang="es-ES_tradnl" dirty="0">
                <a:solidFill>
                  <a:prstClr val="black"/>
                </a:solidFill>
                <a:latin typeface="Aptos" panose="02110004020202020204"/>
              </a:rPr>
              <a:t>(</a:t>
            </a:r>
            <a:r>
              <a:rPr lang="es-ES_tradnl" dirty="0" err="1">
                <a:solidFill>
                  <a:prstClr val="black"/>
                </a:solidFill>
                <a:latin typeface="Aptos" panose="02110004020202020204"/>
              </a:rPr>
              <a:t>subexpresados</a:t>
            </a:r>
            <a:r>
              <a:rPr lang="es-ES_tradnl" dirty="0">
                <a:solidFill>
                  <a:prstClr val="black"/>
                </a:solidFill>
                <a:latin typeface="Aptos" panose="02110004020202020204"/>
              </a:rPr>
              <a:t>).</a:t>
            </a:r>
            <a:endParaRPr kumimoji="0" lang="es-ES_tradnl" sz="1800" b="0"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
        <p:nvSpPr>
          <p:cNvPr id="40" name="Rectángulo redondeado 39">
            <a:extLst>
              <a:ext uri="{FF2B5EF4-FFF2-40B4-BE49-F238E27FC236}">
                <a16:creationId xmlns:a16="http://schemas.microsoft.com/office/drawing/2014/main" id="{3F03464F-6AD8-145A-F4F0-58880920BB73}"/>
              </a:ext>
            </a:extLst>
          </p:cNvPr>
          <p:cNvSpPr/>
          <p:nvPr/>
        </p:nvSpPr>
        <p:spPr>
          <a:xfrm>
            <a:off x="265046" y="15796064"/>
            <a:ext cx="8014349" cy="1177184"/>
          </a:xfrm>
          <a:prstGeom prst="round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just">
              <a:lnSpc>
                <a:spcPct val="80000"/>
              </a:lnSpc>
              <a:defRPr/>
            </a:pPr>
            <a:r>
              <a:rPr kumimoji="0" lang="es-ES_tradnl" sz="1800" b="1" i="0" u="none" strike="noStrike" kern="1200" cap="none" spc="0" normalizeH="0" baseline="0" noProof="0" dirty="0">
                <a:ln>
                  <a:noFill/>
                </a:ln>
                <a:solidFill>
                  <a:srgbClr val="4196C9"/>
                </a:solidFill>
                <a:effectLst/>
                <a:uLnTx/>
                <a:uFillTx/>
                <a:latin typeface="Aptos" panose="02110004020202020204"/>
                <a:ea typeface="+mn-ea"/>
                <a:cs typeface="+mn-cs"/>
              </a:rPr>
              <a:t>Figura 2. </a:t>
            </a:r>
            <a:r>
              <a:rPr lang="es-ES_tradnl" b="1" dirty="0">
                <a:solidFill>
                  <a:srgbClr val="4196C9"/>
                </a:solidFill>
                <a:latin typeface="Aptos" panose="02110004020202020204"/>
              </a:rPr>
              <a:t>(A) </a:t>
            </a:r>
            <a:r>
              <a:rPr lang="es-ES_tradnl" b="1" dirty="0" err="1">
                <a:solidFill>
                  <a:srgbClr val="4196C9"/>
                </a:solidFill>
                <a:latin typeface="Aptos" panose="02110004020202020204"/>
              </a:rPr>
              <a:t>Heatmap</a:t>
            </a:r>
            <a:r>
              <a:rPr lang="es-ES_tradnl" dirty="0">
                <a:solidFill>
                  <a:prstClr val="black"/>
                </a:solidFill>
                <a:latin typeface="Aptos" panose="02110004020202020204"/>
              </a:rPr>
              <a:t> que muestra niveles de expresión normalizados de los genes significativos en individuos obesos frente a </a:t>
            </a:r>
            <a:r>
              <a:rPr lang="es-ES_tradnl" dirty="0" err="1">
                <a:solidFill>
                  <a:prstClr val="black"/>
                </a:solidFill>
                <a:latin typeface="Aptos" panose="02110004020202020204"/>
              </a:rPr>
              <a:t>normopesos</a:t>
            </a:r>
            <a:r>
              <a:rPr lang="es-ES_tradnl" dirty="0">
                <a:solidFill>
                  <a:prstClr val="black"/>
                </a:solidFill>
                <a:latin typeface="Aptos" panose="02110004020202020204"/>
              </a:rPr>
              <a:t> </a:t>
            </a:r>
            <a:r>
              <a:rPr lang="es-ES" dirty="0">
                <a:solidFill>
                  <a:prstClr val="black"/>
                </a:solidFill>
                <a:latin typeface="Aptos" panose="02110004020202020204"/>
              </a:rPr>
              <a:t>(p-</a:t>
            </a:r>
            <a:r>
              <a:rPr lang="es-ES" dirty="0" err="1">
                <a:solidFill>
                  <a:prstClr val="black"/>
                </a:solidFill>
                <a:latin typeface="Aptos" panose="02110004020202020204"/>
              </a:rPr>
              <a:t>adj</a:t>
            </a:r>
            <a:r>
              <a:rPr lang="es-ES" dirty="0">
                <a:solidFill>
                  <a:prstClr val="black"/>
                </a:solidFill>
                <a:latin typeface="Aptos" panose="02110004020202020204"/>
              </a:rPr>
              <a:t> &lt; 0.05)</a:t>
            </a:r>
            <a:r>
              <a:rPr kumimoji="0" lang="es-ES_tradnl" sz="1800" b="0" i="0" u="none" strike="noStrike" kern="1200" cap="none" spc="0" normalizeH="0" baseline="0" noProof="0" dirty="0">
                <a:ln>
                  <a:noFill/>
                </a:ln>
                <a:solidFill>
                  <a:prstClr val="black"/>
                </a:solidFill>
                <a:effectLst/>
                <a:uLnTx/>
                <a:uFillTx/>
                <a:latin typeface="Aptos" panose="02110004020202020204"/>
                <a:ea typeface="+mn-ea"/>
                <a:cs typeface="+mn-cs"/>
              </a:rPr>
              <a:t>.</a:t>
            </a:r>
            <a:r>
              <a:rPr lang="es-ES_tradnl" dirty="0">
                <a:solidFill>
                  <a:prstClr val="black"/>
                </a:solidFill>
                <a:latin typeface="Aptos" panose="02110004020202020204"/>
              </a:rPr>
              <a:t> </a:t>
            </a:r>
            <a:r>
              <a:rPr lang="es-ES" b="1" dirty="0">
                <a:solidFill>
                  <a:srgbClr val="4196C9"/>
                </a:solidFill>
                <a:latin typeface="Aptos" panose="02110004020202020204"/>
              </a:rPr>
              <a:t>(B) </a:t>
            </a:r>
            <a:r>
              <a:rPr lang="es-ES" b="1" dirty="0" err="1">
                <a:solidFill>
                  <a:srgbClr val="4196C9"/>
                </a:solidFill>
                <a:latin typeface="Aptos" panose="02110004020202020204"/>
              </a:rPr>
              <a:t>Complex</a:t>
            </a:r>
            <a:r>
              <a:rPr lang="es-ES" b="1" dirty="0">
                <a:solidFill>
                  <a:srgbClr val="4196C9"/>
                </a:solidFill>
                <a:latin typeface="Aptos" panose="02110004020202020204"/>
              </a:rPr>
              <a:t> </a:t>
            </a:r>
            <a:r>
              <a:rPr lang="es-ES" b="1" dirty="0" err="1">
                <a:solidFill>
                  <a:srgbClr val="4196C9"/>
                </a:solidFill>
                <a:latin typeface="Aptos" panose="02110004020202020204"/>
              </a:rPr>
              <a:t>Heatmap</a:t>
            </a:r>
            <a:r>
              <a:rPr lang="es-ES" dirty="0">
                <a:solidFill>
                  <a:srgbClr val="000000"/>
                </a:solidFill>
                <a:latin typeface="Aptos" panose="02110004020202020204"/>
              </a:rPr>
              <a:t> en el que, además, se muestra la correlación con el factor sexo.</a:t>
            </a:r>
            <a:endParaRPr lang="es-ES" dirty="0">
              <a:solidFill>
                <a:prstClr val="black"/>
              </a:solidFill>
            </a:endParaRPr>
          </a:p>
        </p:txBody>
      </p:sp>
      <p:sp>
        <p:nvSpPr>
          <p:cNvPr id="41" name="Rectángulo redondeado 40">
            <a:extLst>
              <a:ext uri="{FF2B5EF4-FFF2-40B4-BE49-F238E27FC236}">
                <a16:creationId xmlns:a16="http://schemas.microsoft.com/office/drawing/2014/main" id="{A5674FB9-8324-DF2F-A950-34B0495EFB78}"/>
              </a:ext>
            </a:extLst>
          </p:cNvPr>
          <p:cNvSpPr/>
          <p:nvPr/>
        </p:nvSpPr>
        <p:spPr>
          <a:xfrm>
            <a:off x="8225773" y="15774149"/>
            <a:ext cx="6595349" cy="1202567"/>
          </a:xfrm>
          <a:prstGeom prst="round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just">
              <a:lnSpc>
                <a:spcPct val="80000"/>
              </a:lnSpc>
              <a:defRPr/>
            </a:pPr>
            <a:r>
              <a:rPr kumimoji="0" lang="es-ES_tradnl" sz="1800" b="1" i="0" u="none" strike="noStrike" kern="1200" cap="none" spc="0" normalizeH="0" baseline="0" noProof="0" dirty="0">
                <a:ln>
                  <a:noFill/>
                </a:ln>
                <a:solidFill>
                  <a:srgbClr val="4196C9"/>
                </a:solidFill>
                <a:effectLst/>
                <a:uLnTx/>
                <a:uFillTx/>
                <a:latin typeface="Aptos" panose="02110004020202020204"/>
                <a:ea typeface="+mn-ea"/>
                <a:cs typeface="+mn-cs"/>
              </a:rPr>
              <a:t>Figura 3. </a:t>
            </a:r>
            <a:r>
              <a:rPr lang="es-ES_tradnl" b="1" dirty="0">
                <a:solidFill>
                  <a:srgbClr val="4196C9"/>
                </a:solidFill>
                <a:latin typeface="Aptos" panose="02110004020202020204"/>
              </a:rPr>
              <a:t>Análisis de enriquecimiento de rutas GO mediante GSEA</a:t>
            </a:r>
            <a:r>
              <a:rPr lang="es-ES_tradnl" dirty="0">
                <a:solidFill>
                  <a:prstClr val="black"/>
                </a:solidFill>
                <a:latin typeface="Aptos" panose="02110004020202020204"/>
              </a:rPr>
              <a:t> Visualización de las principales </a:t>
            </a:r>
            <a:r>
              <a:rPr lang="es-ES" dirty="0" err="1">
                <a:solidFill>
                  <a:prstClr val="black"/>
                </a:solidFill>
                <a:latin typeface="Aptos" panose="02110004020202020204"/>
              </a:rPr>
              <a:t>ví</a:t>
            </a:r>
            <a:r>
              <a:rPr lang="es-ES_tradnl" dirty="0">
                <a:solidFill>
                  <a:prstClr val="black"/>
                </a:solidFill>
                <a:latin typeface="Aptos" panose="02110004020202020204"/>
              </a:rPr>
              <a:t>as de procesos biológicos identificadas. Las </a:t>
            </a:r>
            <a:r>
              <a:rPr lang="es-ES_tradnl" dirty="0" err="1">
                <a:solidFill>
                  <a:prstClr val="black"/>
                </a:solidFill>
                <a:latin typeface="Aptos" panose="02110004020202020204"/>
              </a:rPr>
              <a:t>categor</a:t>
            </a:r>
            <a:r>
              <a:rPr lang="es-ES" dirty="0">
                <a:solidFill>
                  <a:prstClr val="black"/>
                </a:solidFill>
                <a:latin typeface="Aptos" panose="02110004020202020204"/>
              </a:rPr>
              <a:t>í</a:t>
            </a:r>
            <a:r>
              <a:rPr lang="es-ES_tradnl" dirty="0">
                <a:solidFill>
                  <a:prstClr val="black"/>
                </a:solidFill>
                <a:latin typeface="Aptos" panose="02110004020202020204"/>
              </a:rPr>
              <a:t>as con P valor &lt; 0.75 se incluyen con fines exploratorios pese a no alcanzar el umbral de significancia </a:t>
            </a:r>
            <a:r>
              <a:rPr lang="en-GB" dirty="0" err="1">
                <a:solidFill>
                  <a:prstClr val="black"/>
                </a:solidFill>
                <a:latin typeface="Aptos" panose="02110004020202020204"/>
              </a:rPr>
              <a:t>estadística</a:t>
            </a:r>
            <a:r>
              <a:rPr lang="es-ES_tradnl" dirty="0">
                <a:solidFill>
                  <a:prstClr val="black"/>
                </a:solidFill>
                <a:latin typeface="Aptos" panose="02110004020202020204"/>
              </a:rPr>
              <a:t> en las condiciones analizadas.</a:t>
            </a:r>
            <a:endParaRPr lang="es-ES_tradnl" dirty="0">
              <a:solidFill>
                <a:prstClr val="black"/>
              </a:solidFill>
            </a:endParaRPr>
          </a:p>
        </p:txBody>
      </p:sp>
      <p:pic>
        <p:nvPicPr>
          <p:cNvPr id="10" name="Picture 9" descr="A graph with numbers and symbols&#10;&#10;AI-generated content may be incorrect.">
            <a:extLst>
              <a:ext uri="{FF2B5EF4-FFF2-40B4-BE49-F238E27FC236}">
                <a16:creationId xmlns:a16="http://schemas.microsoft.com/office/drawing/2014/main" id="{77DCBE19-3B44-6945-B113-852AC46AB1A2}"/>
              </a:ext>
            </a:extLst>
          </p:cNvPr>
          <p:cNvPicPr>
            <a:picLocks noChangeAspect="1"/>
          </p:cNvPicPr>
          <p:nvPr/>
        </p:nvPicPr>
        <p:blipFill>
          <a:blip r:embed="rId4"/>
          <a:stretch>
            <a:fillRect/>
          </a:stretch>
        </p:blipFill>
        <p:spPr>
          <a:xfrm>
            <a:off x="542955" y="7999224"/>
            <a:ext cx="3949926" cy="2968410"/>
          </a:xfrm>
          <a:prstGeom prst="rect">
            <a:avLst/>
          </a:prstGeom>
        </p:spPr>
      </p:pic>
      <p:pic>
        <p:nvPicPr>
          <p:cNvPr id="13" name="Picture 12">
            <a:extLst>
              <a:ext uri="{FF2B5EF4-FFF2-40B4-BE49-F238E27FC236}">
                <a16:creationId xmlns:a16="http://schemas.microsoft.com/office/drawing/2014/main" id="{B784C0A9-F55A-A871-E485-73784FB3721A}"/>
              </a:ext>
            </a:extLst>
          </p:cNvPr>
          <p:cNvPicPr>
            <a:picLocks noChangeAspect="1"/>
          </p:cNvPicPr>
          <p:nvPr/>
        </p:nvPicPr>
        <p:blipFill>
          <a:blip r:embed="rId5"/>
          <a:stretch>
            <a:fillRect/>
          </a:stretch>
        </p:blipFill>
        <p:spPr>
          <a:xfrm>
            <a:off x="5018072" y="7996181"/>
            <a:ext cx="3977614" cy="2984602"/>
          </a:xfrm>
          <a:prstGeom prst="rect">
            <a:avLst/>
          </a:prstGeom>
        </p:spPr>
      </p:pic>
      <p:pic>
        <p:nvPicPr>
          <p:cNvPr id="19" name="Picture 18" descr="A graph with numbers and symbols&#10;&#10;AI-generated content may be incorrect.">
            <a:extLst>
              <a:ext uri="{FF2B5EF4-FFF2-40B4-BE49-F238E27FC236}">
                <a16:creationId xmlns:a16="http://schemas.microsoft.com/office/drawing/2014/main" id="{FAF55D0B-891C-BB49-C76E-B3BE3060D74E}"/>
              </a:ext>
            </a:extLst>
          </p:cNvPr>
          <p:cNvPicPr>
            <a:picLocks noChangeAspect="1"/>
          </p:cNvPicPr>
          <p:nvPr/>
        </p:nvPicPr>
        <p:blipFill>
          <a:blip r:embed="rId6"/>
          <a:stretch>
            <a:fillRect/>
          </a:stretch>
        </p:blipFill>
        <p:spPr>
          <a:xfrm>
            <a:off x="9753693" y="7994859"/>
            <a:ext cx="3989114" cy="2962275"/>
          </a:xfrm>
          <a:prstGeom prst="rect">
            <a:avLst/>
          </a:prstGeom>
        </p:spPr>
      </p:pic>
      <p:pic>
        <p:nvPicPr>
          <p:cNvPr id="11" name="Imagen 10" descr="Gráfico, Gráfico de dispersión, Gráfico de burbujas&#10;&#10;El contenido generado por IA puede ser incorrecto.">
            <a:extLst>
              <a:ext uri="{FF2B5EF4-FFF2-40B4-BE49-F238E27FC236}">
                <a16:creationId xmlns:a16="http://schemas.microsoft.com/office/drawing/2014/main" id="{48DF2DB5-DC01-8F57-5C11-344B2DBBEDAE}"/>
              </a:ext>
            </a:extLst>
          </p:cNvPr>
          <p:cNvPicPr>
            <a:picLocks noChangeAspect="1"/>
          </p:cNvPicPr>
          <p:nvPr/>
        </p:nvPicPr>
        <p:blipFill>
          <a:blip r:embed="rId7"/>
          <a:stretch>
            <a:fillRect/>
          </a:stretch>
        </p:blipFill>
        <p:spPr>
          <a:xfrm>
            <a:off x="9073436" y="11975374"/>
            <a:ext cx="5032772" cy="3738427"/>
          </a:xfrm>
          <a:prstGeom prst="rect">
            <a:avLst/>
          </a:prstGeom>
        </p:spPr>
      </p:pic>
      <p:pic>
        <p:nvPicPr>
          <p:cNvPr id="24" name="Graphic 23">
            <a:extLst>
              <a:ext uri="{FF2B5EF4-FFF2-40B4-BE49-F238E27FC236}">
                <a16:creationId xmlns:a16="http://schemas.microsoft.com/office/drawing/2014/main" id="{CFA31E13-5999-0321-1220-9CA4E088A83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2550767" y="1417593"/>
            <a:ext cx="1759115" cy="1759115"/>
          </a:xfrm>
          <a:prstGeom prst="rect">
            <a:avLst/>
          </a:prstGeom>
        </p:spPr>
      </p:pic>
      <p:pic>
        <p:nvPicPr>
          <p:cNvPr id="23" name="Imagen 22" descr="Imagen que contiene Gráfico de barras&#10;&#10;El contenido generado por IA puede ser incorrecto.">
            <a:extLst>
              <a:ext uri="{FF2B5EF4-FFF2-40B4-BE49-F238E27FC236}">
                <a16:creationId xmlns:a16="http://schemas.microsoft.com/office/drawing/2014/main" id="{22D04916-F8B2-48C9-A754-E9FB2342022A}"/>
              </a:ext>
            </a:extLst>
          </p:cNvPr>
          <p:cNvPicPr>
            <a:picLocks noChangeAspect="1"/>
          </p:cNvPicPr>
          <p:nvPr/>
        </p:nvPicPr>
        <p:blipFill>
          <a:blip r:embed="rId10"/>
          <a:stretch>
            <a:fillRect/>
          </a:stretch>
        </p:blipFill>
        <p:spPr>
          <a:xfrm>
            <a:off x="345789" y="12241927"/>
            <a:ext cx="4310081" cy="3116432"/>
          </a:xfrm>
          <a:prstGeom prst="rect">
            <a:avLst/>
          </a:prstGeom>
        </p:spPr>
      </p:pic>
      <p:sp>
        <p:nvSpPr>
          <p:cNvPr id="25" name="CuadroTexto 24">
            <a:extLst>
              <a:ext uri="{FF2B5EF4-FFF2-40B4-BE49-F238E27FC236}">
                <a16:creationId xmlns:a16="http://schemas.microsoft.com/office/drawing/2014/main" id="{540A093C-0764-9B0C-506C-7991D5B2DB4E}"/>
              </a:ext>
            </a:extLst>
          </p:cNvPr>
          <p:cNvSpPr txBox="1"/>
          <p:nvPr/>
        </p:nvSpPr>
        <p:spPr>
          <a:xfrm>
            <a:off x="431107" y="11851677"/>
            <a:ext cx="31764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s-ES" b="1">
                <a:solidFill>
                  <a:srgbClr val="4D94D8"/>
                </a:solidFill>
              </a:rPr>
              <a:t>A</a:t>
            </a:r>
          </a:p>
        </p:txBody>
      </p:sp>
      <p:pic>
        <p:nvPicPr>
          <p:cNvPr id="20" name="Picture 19" descr="A circular chart with different colored squares&#10;&#10;AI-generated content may be incorrect.">
            <a:extLst>
              <a:ext uri="{FF2B5EF4-FFF2-40B4-BE49-F238E27FC236}">
                <a16:creationId xmlns:a16="http://schemas.microsoft.com/office/drawing/2014/main" id="{C26F4CBA-A263-0ABB-4B92-E2543D2C78B5}"/>
              </a:ext>
            </a:extLst>
          </p:cNvPr>
          <p:cNvPicPr>
            <a:picLocks noChangeAspect="1"/>
          </p:cNvPicPr>
          <p:nvPr/>
        </p:nvPicPr>
        <p:blipFill>
          <a:blip r:embed="rId11"/>
          <a:stretch>
            <a:fillRect/>
          </a:stretch>
        </p:blipFill>
        <p:spPr>
          <a:xfrm>
            <a:off x="4806068" y="11892210"/>
            <a:ext cx="3676691" cy="3676691"/>
          </a:xfrm>
          <a:prstGeom prst="rect">
            <a:avLst/>
          </a:prstGeom>
        </p:spPr>
      </p:pic>
      <p:sp>
        <p:nvSpPr>
          <p:cNvPr id="26" name="CuadroTexto 25">
            <a:extLst>
              <a:ext uri="{FF2B5EF4-FFF2-40B4-BE49-F238E27FC236}">
                <a16:creationId xmlns:a16="http://schemas.microsoft.com/office/drawing/2014/main" id="{854738C4-C6B7-EE57-0589-25ED71C2F825}"/>
              </a:ext>
            </a:extLst>
          </p:cNvPr>
          <p:cNvSpPr txBox="1"/>
          <p:nvPr/>
        </p:nvSpPr>
        <p:spPr>
          <a:xfrm>
            <a:off x="4725840" y="11851676"/>
            <a:ext cx="31764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s-ES" b="1">
                <a:solidFill>
                  <a:srgbClr val="4D94D8"/>
                </a:solidFill>
              </a:rPr>
              <a:t>B</a:t>
            </a:r>
          </a:p>
        </p:txBody>
      </p:sp>
    </p:spTree>
    <p:extLst>
      <p:ext uri="{BB962C8B-B14F-4D97-AF65-F5344CB8AC3E}">
        <p14:creationId xmlns:p14="http://schemas.microsoft.com/office/powerpoint/2010/main" val="4045999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4FAFF9-CB66-AC97-4AAD-8C931B310BC6}"/>
            </a:ext>
          </a:extLst>
        </p:cNvPr>
        <p:cNvGrpSpPr/>
        <p:nvPr/>
      </p:nvGrpSpPr>
      <p:grpSpPr>
        <a:xfrm>
          <a:off x="0" y="0"/>
          <a:ext cx="0" cy="0"/>
          <a:chOff x="0" y="0"/>
          <a:chExt cx="0" cy="0"/>
        </a:xfrm>
      </p:grpSpPr>
      <p:pic>
        <p:nvPicPr>
          <p:cNvPr id="5" name="Imagen 4" descr="Gráfico, Gráfico de dispersión&#10;&#10;El contenido generado por IA puede ser incorrecto.">
            <a:extLst>
              <a:ext uri="{FF2B5EF4-FFF2-40B4-BE49-F238E27FC236}">
                <a16:creationId xmlns:a16="http://schemas.microsoft.com/office/drawing/2014/main" id="{3AC21151-AF19-F8A6-FC05-3DA2C65836D9}"/>
              </a:ext>
            </a:extLst>
          </p:cNvPr>
          <p:cNvPicPr>
            <a:picLocks noChangeAspect="1"/>
          </p:cNvPicPr>
          <p:nvPr/>
        </p:nvPicPr>
        <p:blipFill>
          <a:blip r:embed="rId2"/>
          <a:stretch>
            <a:fillRect/>
          </a:stretch>
        </p:blipFill>
        <p:spPr>
          <a:xfrm>
            <a:off x="3009047" y="2379957"/>
            <a:ext cx="8465450" cy="6762750"/>
          </a:xfrm>
          <a:prstGeom prst="rect">
            <a:avLst/>
          </a:prstGeom>
        </p:spPr>
      </p:pic>
      <p:pic>
        <p:nvPicPr>
          <p:cNvPr id="2" name="Imagen 1" descr="Gráfico, Gráfico de dispersión&#10;&#10;El contenido generado por IA puede ser incorrecto.">
            <a:extLst>
              <a:ext uri="{FF2B5EF4-FFF2-40B4-BE49-F238E27FC236}">
                <a16:creationId xmlns:a16="http://schemas.microsoft.com/office/drawing/2014/main" id="{89F060E8-06EB-ED6F-011D-6BF345AEFF02}"/>
              </a:ext>
            </a:extLst>
          </p:cNvPr>
          <p:cNvPicPr>
            <a:picLocks noChangeAspect="1"/>
          </p:cNvPicPr>
          <p:nvPr/>
        </p:nvPicPr>
        <p:blipFill>
          <a:blip r:embed="rId3"/>
          <a:stretch>
            <a:fillRect/>
          </a:stretch>
        </p:blipFill>
        <p:spPr>
          <a:xfrm>
            <a:off x="3009047" y="9563296"/>
            <a:ext cx="8465450" cy="6762750"/>
          </a:xfrm>
          <a:prstGeom prst="rect">
            <a:avLst/>
          </a:prstGeom>
        </p:spPr>
      </p:pic>
    </p:spTree>
    <p:extLst>
      <p:ext uri="{BB962C8B-B14F-4D97-AF65-F5344CB8AC3E}">
        <p14:creationId xmlns:p14="http://schemas.microsoft.com/office/powerpoint/2010/main" val="38563735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Gráfico, Gráfico de dispersión&#10;&#10;El contenido generado por IA puede ser incorrecto.">
            <a:extLst>
              <a:ext uri="{FF2B5EF4-FFF2-40B4-BE49-F238E27FC236}">
                <a16:creationId xmlns:a16="http://schemas.microsoft.com/office/drawing/2014/main" id="{5B418851-C4DB-53DC-A8F5-2706B6FF1F97}"/>
              </a:ext>
            </a:extLst>
          </p:cNvPr>
          <p:cNvPicPr>
            <a:picLocks noChangeAspect="1"/>
          </p:cNvPicPr>
          <p:nvPr/>
        </p:nvPicPr>
        <p:blipFill>
          <a:blip r:embed="rId2"/>
          <a:stretch>
            <a:fillRect/>
          </a:stretch>
        </p:blipFill>
        <p:spPr>
          <a:xfrm>
            <a:off x="3009047" y="4754857"/>
            <a:ext cx="8465450" cy="6762750"/>
          </a:xfrm>
          <a:prstGeom prst="rect">
            <a:avLst/>
          </a:prstGeom>
        </p:spPr>
      </p:pic>
      <p:pic>
        <p:nvPicPr>
          <p:cNvPr id="7" name="Imagen 6" descr="Imagen que contiene Gráfico de barras&#10;&#10;El contenido generado por IA puede ser incorrecto.">
            <a:extLst>
              <a:ext uri="{FF2B5EF4-FFF2-40B4-BE49-F238E27FC236}">
                <a16:creationId xmlns:a16="http://schemas.microsoft.com/office/drawing/2014/main" id="{CE6CB7F8-5C83-F692-C623-C39BAD0B8B80}"/>
              </a:ext>
            </a:extLst>
          </p:cNvPr>
          <p:cNvPicPr>
            <a:picLocks noChangeAspect="1"/>
          </p:cNvPicPr>
          <p:nvPr/>
        </p:nvPicPr>
        <p:blipFill>
          <a:blip r:embed="rId3"/>
          <a:stretch>
            <a:fillRect/>
          </a:stretch>
        </p:blipFill>
        <p:spPr>
          <a:xfrm>
            <a:off x="3302496" y="12172754"/>
            <a:ext cx="8465450" cy="6762750"/>
          </a:xfrm>
          <a:prstGeom prst="rect">
            <a:avLst/>
          </a:prstGeom>
        </p:spPr>
      </p:pic>
    </p:spTree>
    <p:extLst>
      <p:ext uri="{BB962C8B-B14F-4D97-AF65-F5344CB8AC3E}">
        <p14:creationId xmlns:p14="http://schemas.microsoft.com/office/powerpoint/2010/main" val="416386373"/>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Tema de 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781FF4A7DCB4E24B8D4436FA943881D6" ma:contentTypeVersion="3" ma:contentTypeDescription="Crear nuevo documento." ma:contentTypeScope="" ma:versionID="f33c003339723d0e6320fda3ad2c1f16">
  <xsd:schema xmlns:xsd="http://www.w3.org/2001/XMLSchema" xmlns:xs="http://www.w3.org/2001/XMLSchema" xmlns:p="http://schemas.microsoft.com/office/2006/metadata/properties" xmlns:ns2="264b6afc-836e-4165-89ca-c2c4817a3e0a" targetNamespace="http://schemas.microsoft.com/office/2006/metadata/properties" ma:root="true" ma:fieldsID="782a4dd7b2f844f96635907b9e14b69c" ns2:_="">
    <xsd:import namespace="264b6afc-836e-4165-89ca-c2c4817a3e0a"/>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64b6afc-836e-4165-89ca-c2c4817a3e0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3E95016-93A9-4903-BA02-7A05B5939C79}">
  <ds:schemaRefs>
    <ds:schemaRef ds:uri="http://schemas.microsoft.com/sharepoint/v3/contenttype/forms"/>
  </ds:schemaRefs>
</ds:datastoreItem>
</file>

<file path=customXml/itemProps2.xml><?xml version="1.0" encoding="utf-8"?>
<ds:datastoreItem xmlns:ds="http://schemas.openxmlformats.org/officeDocument/2006/customXml" ds:itemID="{D48B5577-5CCE-4E9D-BDFA-952900719EE2}">
  <ds:schemaRefs>
    <ds:schemaRef ds:uri="http://schemas.microsoft.com/office/2006/metadata/properties"/>
    <ds:schemaRef ds:uri="http://purl.org/dc/terms/"/>
    <ds:schemaRef ds:uri="http://purl.org/dc/elements/1.1/"/>
    <ds:schemaRef ds:uri="http://schemas.openxmlformats.org/package/2006/metadata/core-properties"/>
    <ds:schemaRef ds:uri="http://www.w3.org/XML/1998/namespace"/>
    <ds:schemaRef ds:uri="264b6afc-836e-4165-89ca-c2c4817a3e0a"/>
    <ds:schemaRef ds:uri="http://schemas.microsoft.com/office/2006/documentManagement/types"/>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CCDC9FD1-B5F7-4008-95DF-E462E40D69A6}">
  <ds:schemaRefs>
    <ds:schemaRef ds:uri="264b6afc-836e-4165-89ca-c2c4817a3e0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Metadata/LabelInfo.xml><?xml version="1.0" encoding="utf-8"?>
<clbl:labelList xmlns:clbl="http://schemas.microsoft.com/office/2020/mipLabelMetadata">
  <clbl:label id="{0361ecad-3f61-4749-aa5c-87fde47ef9ad}" enabled="1" method="Privileged" siteId="{22c8b4a4-d926-43b2-bcc7-87b998590b47}" contentBits="0" removed="0"/>
</clbl:labelList>
</file>

<file path=docProps/app.xml><?xml version="1.0" encoding="utf-8"?>
<Properties xmlns="http://schemas.openxmlformats.org/officeDocument/2006/extended-properties" xmlns:vt="http://schemas.openxmlformats.org/officeDocument/2006/docPropsVTypes">
  <Template>Office Theme</Template>
  <TotalTime>0</TotalTime>
  <Words>1498</Words>
  <Application>Microsoft Office PowerPoint</Application>
  <PresentationFormat>Custom</PresentationFormat>
  <Paragraphs>61</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Aptos</vt:lpstr>
      <vt:lpstr>Aptos Display</vt:lpstr>
      <vt:lpstr>Arial</vt:lpstr>
      <vt:lpstr>Wingdings</vt:lpstr>
      <vt:lpstr>Tema de Office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Victor  de la O Pascual</dc:creator>
  <cp:lastModifiedBy>viktor porvaznik</cp:lastModifiedBy>
  <cp:revision>57</cp:revision>
  <dcterms:created xsi:type="dcterms:W3CDTF">2025-04-21T10:03:24Z</dcterms:created>
  <dcterms:modified xsi:type="dcterms:W3CDTF">2025-12-20T17:53:47Z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0x010100781FF4A7DCB4E24B8D4436FA943881D6</vt:lpwstr>
  </property>
  <property fmtid="{D5CDD505-2E9C-101B-9397-08002B2CF9AE}" pid="3" name="MediaServiceImageTags">
    <vt:lpwstr/>
  </property>
</Properties>
</file>

<file path=docProps/thumbnail.jpeg>
</file>